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0"/>
  </p:notesMasterIdLst>
  <p:handoutMasterIdLst>
    <p:handoutMasterId r:id="rId41"/>
  </p:handoutMasterIdLst>
  <p:sldIdLst>
    <p:sldId id="529" r:id="rId3"/>
    <p:sldId id="530" r:id="rId4"/>
    <p:sldId id="527" r:id="rId5"/>
    <p:sldId id="528" r:id="rId6"/>
    <p:sldId id="534" r:id="rId7"/>
    <p:sldId id="531" r:id="rId8"/>
    <p:sldId id="533" r:id="rId9"/>
    <p:sldId id="540" r:id="rId10"/>
    <p:sldId id="539" r:id="rId11"/>
    <p:sldId id="532" r:id="rId12"/>
    <p:sldId id="541" r:id="rId13"/>
    <p:sldId id="543" r:id="rId14"/>
    <p:sldId id="542" r:id="rId15"/>
    <p:sldId id="563" r:id="rId16"/>
    <p:sldId id="564" r:id="rId17"/>
    <p:sldId id="566" r:id="rId18"/>
    <p:sldId id="545" r:id="rId19"/>
    <p:sldId id="547" r:id="rId20"/>
    <p:sldId id="535" r:id="rId21"/>
    <p:sldId id="567" r:id="rId22"/>
    <p:sldId id="548" r:id="rId23"/>
    <p:sldId id="549" r:id="rId24"/>
    <p:sldId id="550" r:id="rId25"/>
    <p:sldId id="551" r:id="rId26"/>
    <p:sldId id="554" r:id="rId27"/>
    <p:sldId id="556" r:id="rId28"/>
    <p:sldId id="553" r:id="rId29"/>
    <p:sldId id="557" r:id="rId30"/>
    <p:sldId id="558" r:id="rId31"/>
    <p:sldId id="560" r:id="rId32"/>
    <p:sldId id="561" r:id="rId33"/>
    <p:sldId id="559" r:id="rId34"/>
    <p:sldId id="562" r:id="rId35"/>
    <p:sldId id="517" r:id="rId36"/>
    <p:sldId id="526" r:id="rId37"/>
    <p:sldId id="472" r:id="rId38"/>
    <p:sldId id="393" r:id="rId39"/>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5" pos="383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606"/>
    <a:srgbClr val="F9F0AB"/>
    <a:srgbClr val="F9E6AB"/>
    <a:srgbClr val="F9FAAB"/>
    <a:srgbClr val="767691"/>
    <a:srgbClr val="7676AA"/>
    <a:srgbClr val="603A14"/>
    <a:srgbClr val="E85C0E"/>
    <a:srgbClr val="BAB398"/>
    <a:srgbClr val="ADA485"/>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94" autoAdjust="0"/>
    <p:restoredTop sz="82236" autoAdjust="0"/>
  </p:normalViewPr>
  <p:slideViewPr>
    <p:cSldViewPr>
      <p:cViewPr varScale="1">
        <p:scale>
          <a:sx n="71" d="100"/>
          <a:sy n="71" d="100"/>
        </p:scale>
        <p:origin x="893" y="58"/>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64" d="100"/>
          <a:sy n="64" d="100"/>
        </p:scale>
        <p:origin x="2592"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252000"/>
          </a:xfrm>
          <a:prstGeom prst="rect">
            <a:avLst/>
          </a:prstGeom>
        </p:spPr>
        <p:txBody>
          <a:bodyPr vert="horz" lIns="91440" tIns="45720" rIns="91440" bIns="45720" rtlCol="0"/>
          <a:lstStyle>
            <a:lvl1pPr algn="r">
              <a:defRPr sz="1200"/>
            </a:lvl1pPr>
          </a:lstStyle>
          <a:p>
            <a:fld id="{FE5B4EDC-59C0-49C7-8ADA-5A781B329E02}" type="datetimeFigureOut">
              <a:rPr lang="en-US"/>
              <a:pPr/>
              <a:t>7/20/2016</a:t>
            </a:fld>
            <a:endParaRPr dirty="0"/>
          </a:p>
        </p:txBody>
      </p:sp>
      <p:sp>
        <p:nvSpPr>
          <p:cNvPr id="4" name="Footer Placeholder 3"/>
          <p:cNvSpPr>
            <a:spLocks noGrp="1"/>
          </p:cNvSpPr>
          <p:nvPr>
            <p:ph type="ftr" sz="quarter" idx="2"/>
          </p:nvPr>
        </p:nvSpPr>
        <p:spPr>
          <a:xfrm>
            <a:off x="0" y="8747999"/>
            <a:ext cx="6165000" cy="394413"/>
          </a:xfrm>
          <a:prstGeom prst="rect">
            <a:avLst/>
          </a:prstGeom>
        </p:spPr>
        <p:txBody>
          <a:bodyPr vert="horz" lIns="91440" tIns="45720" rIns="91440" bIns="45720" rtlCol="0" anchor="b"/>
          <a:lstStyle>
            <a:lvl1pPr algn="l">
              <a:defRPr sz="12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endParaRPr sz="1000" dirty="0"/>
          </a:p>
        </p:txBody>
      </p:sp>
      <p:sp>
        <p:nvSpPr>
          <p:cNvPr id="5" name="Slide Number Placeholder 4"/>
          <p:cNvSpPr>
            <a:spLocks noGrp="1"/>
          </p:cNvSpPr>
          <p:nvPr>
            <p:ph type="sldNum" sz="quarter" idx="3"/>
          </p:nvPr>
        </p:nvSpPr>
        <p:spPr>
          <a:xfrm>
            <a:off x="6165000" y="8748000"/>
            <a:ext cx="691412" cy="394412"/>
          </a:xfrm>
          <a:prstGeom prst="rect">
            <a:avLst/>
          </a:prstGeom>
        </p:spPr>
        <p:txBody>
          <a:bodyPr vert="horz" lIns="91440" tIns="45720" rIns="91440" bIns="45720" rtlCol="0" anchor="b"/>
          <a:lstStyle>
            <a:lvl1pPr algn="r">
              <a:defRPr sz="1200"/>
            </a:lvl1pPr>
          </a:lstStyle>
          <a:p>
            <a:fld id="{79429053-DC2A-4342-ADD4-2FD729D91E2C}" type="slidenum">
              <a:rPr sz="1000"/>
              <a:pPr/>
              <a:t>‹#›</a:t>
            </a:fld>
            <a:endParaRPr sz="1000"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jpeg>
</file>

<file path=ppt/media/image14.jp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000"/>
            </a:lvl1pPr>
          </a:lstStyle>
          <a:p>
            <a:endParaRPr lang="en-US" dirty="0"/>
          </a:p>
        </p:txBody>
      </p:sp>
      <p:sp>
        <p:nvSpPr>
          <p:cNvPr id="3" name="Date Placeholder 2"/>
          <p:cNvSpPr>
            <a:spLocks noGrp="1"/>
          </p:cNvSpPr>
          <p:nvPr>
            <p:ph type="dt" idx="1"/>
          </p:nvPr>
        </p:nvSpPr>
        <p:spPr>
          <a:xfrm>
            <a:off x="3884613" y="0"/>
            <a:ext cx="2971800" cy="252000"/>
          </a:xfrm>
          <a:prstGeom prst="rect">
            <a:avLst/>
          </a:prstGeom>
        </p:spPr>
        <p:txBody>
          <a:bodyPr vert="horz" lIns="91440" tIns="45720" rIns="91440" bIns="45720" rtlCol="0"/>
          <a:lstStyle>
            <a:lvl1pPr algn="r">
              <a:defRPr sz="1000"/>
            </a:lvl1pPr>
          </a:lstStyle>
          <a:p>
            <a:fld id="{F2D8D46A-B586-417D-BFBD-8C8FE0AAF762}" type="datetimeFigureOut">
              <a:rPr lang="en-US" smtClean="0"/>
              <a:pPr/>
              <a:t>7/20/2016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1" y="8747999"/>
            <a:ext cx="6308999" cy="394413"/>
          </a:xfrm>
          <a:prstGeom prst="rect">
            <a:avLst/>
          </a:prstGeom>
        </p:spPr>
        <p:txBody>
          <a:bodyPr vert="horz" lIns="91440" tIns="45720" rIns="91440" bIns="45720" rtlCol="0" anchor="b"/>
          <a:lstStyle>
            <a:lvl1pPr algn="l">
              <a:defRPr sz="10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p>
        </p:txBody>
      </p:sp>
      <p:sp>
        <p:nvSpPr>
          <p:cNvPr id="7" name="Slide Number Placeholder 6"/>
          <p:cNvSpPr>
            <a:spLocks noGrp="1"/>
          </p:cNvSpPr>
          <p:nvPr>
            <p:ph type="sldNum" sz="quarter" idx="5"/>
          </p:nvPr>
        </p:nvSpPr>
        <p:spPr>
          <a:xfrm>
            <a:off x="6308999" y="8747999"/>
            <a:ext cx="547413" cy="394413"/>
          </a:xfrm>
          <a:prstGeom prst="rect">
            <a:avLst/>
          </a:prstGeom>
        </p:spPr>
        <p:txBody>
          <a:bodyPr vert="horz" lIns="91440" tIns="45720" rIns="91440" bIns="45720" rtlCol="0" anchor="b"/>
          <a:lstStyle>
            <a:lvl1pPr algn="r">
              <a:defRPr sz="1000"/>
            </a:lvl1pPr>
          </a:lstStyle>
          <a:p>
            <a:fld id="{3EBA5BD7-F043-4D1B-AA17-CD412FC534DE}" type="slidenum">
              <a:rPr lang="en-US" smtClean="0"/>
              <a:pPr/>
              <a:t>‹#›</a:t>
            </a:fld>
            <a:endParaRPr lang="en-US"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dt="0"/>
  <p:notesStyle>
    <a:lvl1pPr marL="0" algn="l" defTabSz="1218987" rtl="0" eaLnBrk="1" latinLnBrk="0" hangingPunct="1">
      <a:defRPr sz="1600" kern="1200">
        <a:solidFill>
          <a:schemeClr val="tx1"/>
        </a:solidFill>
        <a:latin typeface="+mn-lt"/>
        <a:ea typeface="+mn-ea"/>
        <a:cs typeface="+mn-cs"/>
      </a:defRPr>
    </a:lvl1pPr>
    <a:lvl2pPr marL="177800" indent="0" algn="l" defTabSz="1218987" rtl="0" eaLnBrk="1" latinLnBrk="0" hangingPunct="1">
      <a:defRPr sz="1600" kern="1200">
        <a:solidFill>
          <a:schemeClr val="tx1"/>
        </a:solidFill>
        <a:latin typeface="+mn-lt"/>
        <a:ea typeface="+mn-ea"/>
        <a:cs typeface="+mn-cs"/>
      </a:defRPr>
    </a:lvl2pPr>
    <a:lvl3pPr marL="361950" indent="0" algn="l" defTabSz="1218987" rtl="0" eaLnBrk="1" latinLnBrk="0" hangingPunct="1">
      <a:defRPr sz="1600" kern="1200">
        <a:solidFill>
          <a:schemeClr val="tx1"/>
        </a:solidFill>
        <a:latin typeface="+mn-lt"/>
        <a:ea typeface="+mn-ea"/>
        <a:cs typeface="+mn-cs"/>
      </a:defRPr>
    </a:lvl3pPr>
    <a:lvl4pPr marL="539750" indent="0" algn="l" defTabSz="1218987" rtl="0" eaLnBrk="1" latinLnBrk="0" hangingPunct="1">
      <a:defRPr sz="1600" kern="1200">
        <a:solidFill>
          <a:schemeClr val="tx1"/>
        </a:solidFill>
        <a:latin typeface="+mn-lt"/>
        <a:ea typeface="+mn-ea"/>
        <a:cs typeface="+mn-cs"/>
      </a:defRPr>
    </a:lvl4pPr>
    <a:lvl5pPr marL="717550" indent="0"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docs.oracle.com/javase/8/docs/api/java/lang/Deprecated.html" TargetMode="External"/><Relationship Id="rId7" Type="http://schemas.openxmlformats.org/officeDocument/2006/relationships/hyperlink" Target="http://creativecommons.org/licenses/by-nc-sa/4.0/" TargetMode="External"/><Relationship Id="rId2" Type="http://schemas.openxmlformats.org/officeDocument/2006/relationships/slide" Target="../slides/slide24.xml"/><Relationship Id="rId1" Type="http://schemas.openxmlformats.org/officeDocument/2006/relationships/notesMaster" Target="../notesMasters/notesMaster1.xml"/><Relationship Id="rId6" Type="http://schemas.openxmlformats.org/officeDocument/2006/relationships/hyperlink" Target="http://softuni.org/" TargetMode="External"/><Relationship Id="rId5" Type="http://schemas.openxmlformats.org/officeDocument/2006/relationships/hyperlink" Target="https://docs.oracle.com/javase/8/docs/api/java/lang/SuppressWarnings.html" TargetMode="External"/><Relationship Id="rId4" Type="http://schemas.openxmlformats.org/officeDocument/2006/relationships/hyperlink" Target="https://docs.oracle.com/javase/8/docs/api/java/lang/Override.html"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29.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0.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381000" y="4343400"/>
            <a:ext cx="6096000" cy="4114800"/>
          </a:xfrm>
          <a:prstGeom prst="rect">
            <a:avLst/>
          </a:prstGeom>
          <a:noFill/>
          <a:ln>
            <a:noFill/>
          </a:ln>
        </p:spPr>
        <p:txBody>
          <a:bodyPr lIns="91425" tIns="45700" rIns="91425" bIns="45700" anchor="t" anchorCtr="0">
            <a:noAutofit/>
          </a:bodyPr>
          <a:lstStyle/>
          <a:p>
            <a:pPr marL="0" marR="0" lvl="0" indent="0" algn="l" rtl="0">
              <a:spcBef>
                <a:spcPts val="0"/>
              </a:spcBef>
              <a:buClr>
                <a:schemeClr val="dk1"/>
              </a:buClr>
              <a:buSzPct val="25000"/>
              <a:buFont typeface="Calibri"/>
              <a:buNone/>
            </a:pPr>
            <a:endParaRPr sz="16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36967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ordinal()</a:t>
            </a:r>
            <a:r>
              <a:rPr lang="en-GB" baseline="0" dirty="0"/>
              <a:t> returns the numeric representation of the position (starting from 0) of the specified </a:t>
            </a:r>
            <a:r>
              <a:rPr lang="en-GB" baseline="0" dirty="0" err="1"/>
              <a:t>enum</a:t>
            </a:r>
            <a:r>
              <a:rPr lang="en-GB" baseline="0" dirty="0"/>
              <a:t> value.</a:t>
            </a:r>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11</a:t>
            </a:fld>
            <a:endParaRPr lang="en-US" dirty="0"/>
          </a:p>
        </p:txBody>
      </p:sp>
    </p:spTree>
    <p:extLst>
      <p:ext uri="{BB962C8B-B14F-4D97-AF65-F5344CB8AC3E}">
        <p14:creationId xmlns:p14="http://schemas.microsoft.com/office/powerpoint/2010/main" val="39789546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values() returns</a:t>
            </a:r>
            <a:r>
              <a:rPr lang="en-GB" baseline="0" dirty="0"/>
              <a:t> an array containing all declared constants in the </a:t>
            </a:r>
            <a:r>
              <a:rPr lang="en-GB" baseline="0" dirty="0" err="1"/>
              <a:t>enum</a:t>
            </a:r>
            <a:r>
              <a:rPr lang="en-GB" baseline="0" dirty="0"/>
              <a:t> class.</a:t>
            </a:r>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12</a:t>
            </a:fld>
            <a:endParaRPr lang="en-US" dirty="0"/>
          </a:p>
        </p:txBody>
      </p:sp>
    </p:spTree>
    <p:extLst>
      <p:ext uri="{BB962C8B-B14F-4D97-AF65-F5344CB8AC3E}">
        <p14:creationId xmlns:p14="http://schemas.microsoft.com/office/powerpoint/2010/main" val="2079145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13</a:t>
            </a:fld>
            <a:endParaRPr lang="en-US" dirty="0"/>
          </a:p>
        </p:txBody>
      </p:sp>
    </p:spTree>
    <p:extLst>
      <p:ext uri="{BB962C8B-B14F-4D97-AF65-F5344CB8AC3E}">
        <p14:creationId xmlns:p14="http://schemas.microsoft.com/office/powerpoint/2010/main" val="3998800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txBox="1">
            <a:spLocks noGrp="1"/>
          </p:cNvSpPr>
          <p:nvPr>
            <p:ph type="body" idx="1"/>
          </p:nvPr>
        </p:nvSpPr>
        <p:spPr>
          <a:xfrm>
            <a:off x="381000" y="4343400"/>
            <a:ext cx="60960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600" b="0" i="0" u="none" strike="noStrike" cap="none">
              <a:solidFill>
                <a:schemeClr val="dk1"/>
              </a:solidFill>
              <a:latin typeface="Calibri"/>
              <a:ea typeface="Calibri"/>
              <a:cs typeface="Calibri"/>
              <a:sym typeface="Calibri"/>
            </a:endParaRPr>
          </a:p>
        </p:txBody>
      </p:sp>
      <p:sp>
        <p:nvSpPr>
          <p:cNvPr id="342" name="Shape 3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36023521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600" b="0" i="0" kern="1200" dirty="0">
                <a:solidFill>
                  <a:schemeClr val="tx1"/>
                </a:solidFill>
                <a:effectLst/>
                <a:latin typeface="+mn-lt"/>
                <a:ea typeface="+mn-ea"/>
                <a:cs typeface="+mn-cs"/>
              </a:rPr>
              <a:t>Java programming language </a:t>
            </a:r>
            <a:r>
              <a:rPr lang="en-GB" sz="1600" b="0" i="0" kern="1200" dirty="0" err="1">
                <a:solidFill>
                  <a:schemeClr val="tx1"/>
                </a:solidFill>
                <a:effectLst/>
                <a:latin typeface="+mn-lt"/>
                <a:ea typeface="+mn-ea"/>
                <a:cs typeface="+mn-cs"/>
              </a:rPr>
              <a:t>enum</a:t>
            </a:r>
            <a:r>
              <a:rPr lang="en-GB" sz="1600" b="0" i="0" kern="1200" dirty="0">
                <a:solidFill>
                  <a:schemeClr val="tx1"/>
                </a:solidFill>
                <a:effectLst/>
                <a:latin typeface="+mn-lt"/>
                <a:ea typeface="+mn-ea"/>
                <a:cs typeface="+mn-cs"/>
              </a:rPr>
              <a:t> types are much more powerful than their counterparts in other languages. The </a:t>
            </a:r>
            <a:r>
              <a:rPr lang="en-GB" dirty="0" err="1"/>
              <a:t>enum</a:t>
            </a:r>
            <a:r>
              <a:rPr lang="en-GB" sz="1600" b="0" i="0" kern="1200" dirty="0">
                <a:solidFill>
                  <a:schemeClr val="tx1"/>
                </a:solidFill>
                <a:effectLst/>
                <a:latin typeface="+mn-lt"/>
                <a:ea typeface="+mn-ea"/>
                <a:cs typeface="+mn-cs"/>
              </a:rPr>
              <a:t> declaration defines a </a:t>
            </a:r>
            <a:r>
              <a:rPr lang="en-GB" sz="1600" b="0" i="1" kern="1200" dirty="0">
                <a:solidFill>
                  <a:schemeClr val="tx1"/>
                </a:solidFill>
                <a:effectLst/>
                <a:latin typeface="+mn-lt"/>
                <a:ea typeface="+mn-ea"/>
                <a:cs typeface="+mn-cs"/>
              </a:rPr>
              <a:t>class</a:t>
            </a:r>
            <a:r>
              <a:rPr lang="en-GB" sz="1600" b="0" i="0" kern="1200" dirty="0">
                <a:solidFill>
                  <a:schemeClr val="tx1"/>
                </a:solidFill>
                <a:effectLst/>
                <a:latin typeface="+mn-lt"/>
                <a:ea typeface="+mn-ea"/>
                <a:cs typeface="+mn-cs"/>
              </a:rPr>
              <a:t> (called an </a:t>
            </a:r>
            <a:r>
              <a:rPr lang="en-GB" sz="1600" b="0" i="1" kern="1200" dirty="0" err="1">
                <a:solidFill>
                  <a:schemeClr val="tx1"/>
                </a:solidFill>
                <a:effectLst/>
                <a:latin typeface="+mn-lt"/>
                <a:ea typeface="+mn-ea"/>
                <a:cs typeface="+mn-cs"/>
              </a:rPr>
              <a:t>enum</a:t>
            </a:r>
            <a:r>
              <a:rPr lang="en-GB" sz="1600" b="0" i="1" kern="1200" dirty="0">
                <a:solidFill>
                  <a:schemeClr val="tx1"/>
                </a:solidFill>
                <a:effectLst/>
                <a:latin typeface="+mn-lt"/>
                <a:ea typeface="+mn-ea"/>
                <a:cs typeface="+mn-cs"/>
              </a:rPr>
              <a:t> type</a:t>
            </a:r>
            <a:r>
              <a:rPr lang="en-GB" sz="1600" b="0" i="0" kern="1200" dirty="0">
                <a:solidFill>
                  <a:schemeClr val="tx1"/>
                </a:solidFill>
                <a:effectLst/>
                <a:latin typeface="+mn-lt"/>
                <a:ea typeface="+mn-ea"/>
                <a:cs typeface="+mn-cs"/>
              </a:rPr>
              <a:t>). The </a:t>
            </a:r>
            <a:r>
              <a:rPr lang="en-GB" sz="1600" b="0" i="0" kern="1200" dirty="0" err="1">
                <a:solidFill>
                  <a:schemeClr val="tx1"/>
                </a:solidFill>
                <a:effectLst/>
                <a:latin typeface="+mn-lt"/>
                <a:ea typeface="+mn-ea"/>
                <a:cs typeface="+mn-cs"/>
              </a:rPr>
              <a:t>enum</a:t>
            </a:r>
            <a:r>
              <a:rPr lang="en-GB" sz="1600" b="0" i="0" kern="1200" dirty="0">
                <a:solidFill>
                  <a:schemeClr val="tx1"/>
                </a:solidFill>
                <a:effectLst/>
                <a:latin typeface="+mn-lt"/>
                <a:ea typeface="+mn-ea"/>
                <a:cs typeface="+mn-cs"/>
              </a:rPr>
              <a:t> class body can include methods and other fields. The compiler automatically adds some special methods when it creates an </a:t>
            </a:r>
            <a:r>
              <a:rPr lang="en-GB" sz="1600" b="0" i="0" kern="1200" dirty="0" err="1">
                <a:solidFill>
                  <a:schemeClr val="tx1"/>
                </a:solidFill>
                <a:effectLst/>
                <a:latin typeface="+mn-lt"/>
                <a:ea typeface="+mn-ea"/>
                <a:cs typeface="+mn-cs"/>
              </a:rPr>
              <a:t>enum</a:t>
            </a:r>
            <a:r>
              <a:rPr lang="en-GB" sz="1600" b="0" i="0" kern="1200" dirty="0">
                <a:solidFill>
                  <a:schemeClr val="tx1"/>
                </a:solidFill>
                <a:effectLst/>
                <a:latin typeface="+mn-lt"/>
                <a:ea typeface="+mn-ea"/>
                <a:cs typeface="+mn-cs"/>
              </a:rPr>
              <a:t>. For example, they have a static </a:t>
            </a:r>
            <a:r>
              <a:rPr lang="en-GB" dirty="0"/>
              <a:t>values</a:t>
            </a:r>
            <a:r>
              <a:rPr lang="en-GB" sz="1600" b="0" i="0" kern="1200" dirty="0">
                <a:solidFill>
                  <a:schemeClr val="tx1"/>
                </a:solidFill>
                <a:effectLst/>
                <a:latin typeface="+mn-lt"/>
                <a:ea typeface="+mn-ea"/>
                <a:cs typeface="+mn-cs"/>
              </a:rPr>
              <a:t> method that returns an array containing all of the values of the </a:t>
            </a:r>
            <a:r>
              <a:rPr lang="en-GB" sz="1600" b="0" i="0" kern="1200" dirty="0" err="1">
                <a:solidFill>
                  <a:schemeClr val="tx1"/>
                </a:solidFill>
                <a:effectLst/>
                <a:latin typeface="+mn-lt"/>
                <a:ea typeface="+mn-ea"/>
                <a:cs typeface="+mn-cs"/>
              </a:rPr>
              <a:t>enum</a:t>
            </a:r>
            <a:r>
              <a:rPr lang="en-GB" sz="1600" b="0" i="0" kern="1200" dirty="0">
                <a:solidFill>
                  <a:schemeClr val="tx1"/>
                </a:solidFill>
                <a:effectLst/>
                <a:latin typeface="+mn-lt"/>
                <a:ea typeface="+mn-ea"/>
                <a:cs typeface="+mn-cs"/>
              </a:rPr>
              <a:t> in the order they are declared. This method is commonly used in combination with the for-each construct to iterate over the values of an </a:t>
            </a:r>
            <a:r>
              <a:rPr lang="en-GB" sz="1600" b="0" i="0" kern="1200" dirty="0" err="1">
                <a:solidFill>
                  <a:schemeClr val="tx1"/>
                </a:solidFill>
                <a:effectLst/>
                <a:latin typeface="+mn-lt"/>
                <a:ea typeface="+mn-ea"/>
                <a:cs typeface="+mn-cs"/>
              </a:rPr>
              <a:t>enum</a:t>
            </a:r>
            <a:r>
              <a:rPr lang="en-GB" sz="1600" b="0" i="0" kern="1200" dirty="0">
                <a:solidFill>
                  <a:schemeClr val="tx1"/>
                </a:solidFill>
                <a:effectLst/>
                <a:latin typeface="+mn-lt"/>
                <a:ea typeface="+mn-ea"/>
                <a:cs typeface="+mn-cs"/>
              </a:rPr>
              <a:t> type.</a:t>
            </a:r>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15</a:t>
            </a:fld>
            <a:endParaRPr lang="en-US" dirty="0"/>
          </a:p>
        </p:txBody>
      </p:sp>
    </p:spTree>
    <p:extLst>
      <p:ext uri="{BB962C8B-B14F-4D97-AF65-F5344CB8AC3E}">
        <p14:creationId xmlns:p14="http://schemas.microsoft.com/office/powerpoint/2010/main" val="1447567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16</a:t>
            </a:fld>
            <a:endParaRPr lang="en-US" dirty="0"/>
          </a:p>
        </p:txBody>
      </p:sp>
    </p:spTree>
    <p:extLst>
      <p:ext uri="{BB962C8B-B14F-4D97-AF65-F5344CB8AC3E}">
        <p14:creationId xmlns:p14="http://schemas.microsoft.com/office/powerpoint/2010/main" val="9178120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a:t>
            </a:r>
            <a:r>
              <a:rPr lang="en-GB" baseline="0" dirty="0"/>
              <a:t> static method </a:t>
            </a:r>
            <a:r>
              <a:rPr lang="en-GB" baseline="0" dirty="0" err="1"/>
              <a:t>Enums.valueOf</a:t>
            </a:r>
            <a:r>
              <a:rPr lang="en-GB" baseline="0" dirty="0"/>
              <a:t>(</a:t>
            </a:r>
            <a:r>
              <a:rPr lang="en-GB" baseline="0" dirty="0" err="1"/>
              <a:t>Enum.class</a:t>
            </a:r>
            <a:r>
              <a:rPr lang="en-GB" baseline="0" dirty="0"/>
              <a:t>, String value) gives the ability to parse a string variable into an </a:t>
            </a:r>
            <a:r>
              <a:rPr lang="en-GB" baseline="0" dirty="0" err="1"/>
              <a:t>enum</a:t>
            </a:r>
            <a:r>
              <a:rPr lang="en-GB" baseline="0" dirty="0"/>
              <a:t> value. </a:t>
            </a:r>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17</a:t>
            </a:fld>
            <a:endParaRPr lang="en-US" dirty="0"/>
          </a:p>
        </p:txBody>
      </p:sp>
    </p:spTree>
    <p:extLst>
      <p:ext uri="{BB962C8B-B14F-4D97-AF65-F5344CB8AC3E}">
        <p14:creationId xmlns:p14="http://schemas.microsoft.com/office/powerpoint/2010/main" val="1690956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18</a:t>
            </a:fld>
            <a:endParaRPr lang="en-US" dirty="0"/>
          </a:p>
        </p:txBody>
      </p:sp>
    </p:spTree>
    <p:extLst>
      <p:ext uri="{BB962C8B-B14F-4D97-AF65-F5344CB8AC3E}">
        <p14:creationId xmlns:p14="http://schemas.microsoft.com/office/powerpoint/2010/main" val="18745513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19</a:t>
            </a:fld>
            <a:endParaRPr lang="en-US" dirty="0"/>
          </a:p>
        </p:txBody>
      </p:sp>
    </p:spTree>
    <p:extLst>
      <p:ext uri="{BB962C8B-B14F-4D97-AF65-F5344CB8AC3E}">
        <p14:creationId xmlns:p14="http://schemas.microsoft.com/office/powerpoint/2010/main" val="16875043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pPr>
              <a:lnSpc>
                <a:spcPct val="100000"/>
              </a:lnSpc>
            </a:pPr>
            <a:r>
              <a:rPr lang="en-US" dirty="0"/>
              <a:t>Naming conventions</a:t>
            </a:r>
          </a:p>
          <a:p>
            <a:pPr>
              <a:lnSpc>
                <a:spcPct val="100000"/>
              </a:lnSpc>
            </a:pPr>
            <a:r>
              <a:rPr lang="en-US" dirty="0"/>
              <a:t>Several formats are acceptable:</a:t>
            </a:r>
          </a:p>
          <a:p>
            <a:pPr lvl="1">
              <a:lnSpc>
                <a:spcPct val="100000"/>
              </a:lnSpc>
            </a:pPr>
            <a:r>
              <a:rPr lang="en-US" dirty="0"/>
              <a:t>[Noun] or [Verb] or [Adjective]</a:t>
            </a:r>
          </a:p>
          <a:p>
            <a:pPr>
              <a:lnSpc>
                <a:spcPct val="100000"/>
              </a:lnSpc>
            </a:pPr>
            <a:r>
              <a:rPr lang="en-US" dirty="0"/>
              <a:t>Use the same style for all members</a:t>
            </a:r>
          </a:p>
          <a:p>
            <a:pPr>
              <a:lnSpc>
                <a:spcPct val="100000"/>
              </a:lnSpc>
            </a:pPr>
            <a:r>
              <a:rPr lang="en-US" dirty="0"/>
              <a:t>Correct Examples:</a:t>
            </a:r>
          </a:p>
          <a:p>
            <a:pPr lvl="1">
              <a:lnSpc>
                <a:spcPct val="100000"/>
              </a:lnSpc>
            </a:pPr>
            <a:r>
              <a:rPr lang="en-US" sz="2800" b="1" noProof="1">
                <a:solidFill>
                  <a:schemeClr val="tx2">
                    <a:lumMod val="90000"/>
                  </a:schemeClr>
                </a:solidFill>
                <a:latin typeface="Consolas" pitchFamily="49" charset="0"/>
                <a:cs typeface="Consolas" pitchFamily="49" charset="0"/>
              </a:rPr>
              <a:t>enum Day { MON,</a:t>
            </a:r>
            <a:r>
              <a:rPr lang="en-US" sz="2800" b="1" noProof="1">
                <a:solidFill>
                  <a:schemeClr val="tx2">
                    <a:lumMod val="90000"/>
                  </a:schemeClr>
                </a:solidFill>
                <a:cs typeface="Consolas" pitchFamily="49" charset="0"/>
              </a:rPr>
              <a:t> </a:t>
            </a:r>
            <a:r>
              <a:rPr lang="en-US" sz="2800" b="1" noProof="1">
                <a:solidFill>
                  <a:schemeClr val="tx2">
                    <a:lumMod val="90000"/>
                  </a:schemeClr>
                </a:solidFill>
                <a:latin typeface="Consolas" pitchFamily="49" charset="0"/>
                <a:cs typeface="Consolas" pitchFamily="49" charset="0"/>
              </a:rPr>
              <a:t>TUE,</a:t>
            </a:r>
            <a:r>
              <a:rPr lang="en-US" sz="2800" b="1" noProof="1">
                <a:solidFill>
                  <a:schemeClr val="tx2">
                    <a:lumMod val="90000"/>
                  </a:schemeClr>
                </a:solidFill>
                <a:cs typeface="Consolas" pitchFamily="49" charset="0"/>
              </a:rPr>
              <a:t> </a:t>
            </a:r>
            <a:r>
              <a:rPr lang="en-US" sz="2800" b="1" noProof="1">
                <a:solidFill>
                  <a:schemeClr val="tx2">
                    <a:lumMod val="90000"/>
                  </a:schemeClr>
                </a:solidFill>
                <a:latin typeface="Consolas" pitchFamily="49" charset="0"/>
                <a:cs typeface="Consolas" pitchFamily="49" charset="0"/>
              </a:rPr>
              <a:t>WED,</a:t>
            </a:r>
            <a:r>
              <a:rPr lang="en-US" sz="2800" b="1" noProof="1">
                <a:solidFill>
                  <a:schemeClr val="tx2">
                    <a:lumMod val="90000"/>
                  </a:schemeClr>
                </a:solidFill>
                <a:cs typeface="Consolas" pitchFamily="49" charset="0"/>
              </a:rPr>
              <a:t> </a:t>
            </a:r>
            <a:r>
              <a:rPr lang="en-US" sz="2800" b="1" noProof="1">
                <a:solidFill>
                  <a:schemeClr val="tx2">
                    <a:lumMod val="90000"/>
                  </a:schemeClr>
                </a:solidFill>
                <a:latin typeface="Consolas" pitchFamily="49" charset="0"/>
                <a:cs typeface="Consolas" pitchFamily="49" charset="0"/>
              </a:rPr>
              <a:t>… }</a:t>
            </a:r>
            <a:r>
              <a:rPr lang="en-US" sz="2800" noProof="1"/>
              <a:t>,</a:t>
            </a:r>
            <a:br>
              <a:rPr lang="en-US" sz="2800" noProof="1">
                <a:solidFill>
                  <a:schemeClr val="tx2">
                    <a:lumMod val="90000"/>
                  </a:schemeClr>
                </a:solidFill>
              </a:rPr>
            </a:br>
            <a:r>
              <a:rPr lang="en-US" sz="2800" b="1" noProof="1">
                <a:solidFill>
                  <a:schemeClr val="tx2">
                    <a:lumMod val="90000"/>
                  </a:schemeClr>
                </a:solidFill>
                <a:latin typeface="Consolas" pitchFamily="49" charset="0"/>
                <a:cs typeface="Consolas" pitchFamily="49" charset="0"/>
              </a:rPr>
              <a:t>enum AppState { RUNNING,</a:t>
            </a:r>
            <a:r>
              <a:rPr lang="en-US" sz="2800" b="1" noProof="1">
                <a:solidFill>
                  <a:schemeClr val="tx2">
                    <a:lumMod val="90000"/>
                  </a:schemeClr>
                </a:solidFill>
                <a:cs typeface="Consolas" pitchFamily="49" charset="0"/>
              </a:rPr>
              <a:t> </a:t>
            </a:r>
            <a:r>
              <a:rPr lang="en-US" sz="2800" b="1" noProof="1">
                <a:solidFill>
                  <a:schemeClr val="tx2">
                    <a:lumMod val="90000"/>
                  </a:schemeClr>
                </a:solidFill>
                <a:latin typeface="Consolas" pitchFamily="49" charset="0"/>
                <a:cs typeface="Consolas" pitchFamily="49" charset="0"/>
              </a:rPr>
              <a:t>FINISHED,</a:t>
            </a:r>
            <a:r>
              <a:rPr lang="en-US" sz="2800" b="1" noProof="1">
                <a:solidFill>
                  <a:schemeClr val="tx2">
                    <a:lumMod val="90000"/>
                  </a:schemeClr>
                </a:solidFill>
                <a:cs typeface="Consolas" pitchFamily="49" charset="0"/>
              </a:rPr>
              <a:t> </a:t>
            </a:r>
            <a:r>
              <a:rPr lang="en-US" sz="2800" b="1" noProof="1">
                <a:solidFill>
                  <a:schemeClr val="tx2">
                    <a:lumMod val="90000"/>
                  </a:schemeClr>
                </a:solidFill>
                <a:latin typeface="Consolas" pitchFamily="49" charset="0"/>
                <a:cs typeface="Consolas" pitchFamily="49" charset="0"/>
              </a:rPr>
              <a:t>… }</a:t>
            </a:r>
            <a:r>
              <a:rPr lang="en-US" sz="2800" noProof="1"/>
              <a:t>, </a:t>
            </a:r>
            <a:br>
              <a:rPr lang="en-US" sz="2800" noProof="1">
                <a:solidFill>
                  <a:schemeClr val="tx2">
                    <a:lumMod val="90000"/>
                  </a:schemeClr>
                </a:solidFill>
              </a:rPr>
            </a:br>
            <a:r>
              <a:rPr lang="en-US" sz="2800" b="1" noProof="1">
                <a:solidFill>
                  <a:schemeClr val="tx2">
                    <a:lumMod val="90000"/>
                  </a:schemeClr>
                </a:solidFill>
                <a:latin typeface="Consolas" pitchFamily="49" charset="0"/>
                <a:cs typeface="Consolas" pitchFamily="49" charset="0"/>
              </a:rPr>
              <a:t>enum WindowState { NORMAL,</a:t>
            </a:r>
            <a:r>
              <a:rPr lang="en-US" sz="2800" b="1" noProof="1">
                <a:solidFill>
                  <a:schemeClr val="tx2">
                    <a:lumMod val="90000"/>
                  </a:schemeClr>
                </a:solidFill>
                <a:cs typeface="Consolas" pitchFamily="49" charset="0"/>
              </a:rPr>
              <a:t> </a:t>
            </a:r>
            <a:r>
              <a:rPr lang="en-US" sz="2800" b="1" noProof="1">
                <a:solidFill>
                  <a:schemeClr val="tx2">
                    <a:lumMod val="90000"/>
                  </a:schemeClr>
                </a:solidFill>
                <a:latin typeface="Consolas" pitchFamily="49" charset="0"/>
                <a:cs typeface="Consolas" pitchFamily="49" charset="0"/>
              </a:rPr>
              <a:t>MAXIMIZED,</a:t>
            </a:r>
            <a:r>
              <a:rPr lang="en-US" sz="2800" b="1" noProof="1">
                <a:solidFill>
                  <a:schemeClr val="tx2">
                    <a:lumMod val="90000"/>
                  </a:schemeClr>
                </a:solidFill>
                <a:cs typeface="Consolas" pitchFamily="49" charset="0"/>
              </a:rPr>
              <a:t> </a:t>
            </a:r>
            <a:r>
              <a:rPr lang="en-US" sz="2800" b="1" noProof="1">
                <a:solidFill>
                  <a:schemeClr val="tx2">
                    <a:lumMod val="90000"/>
                  </a:schemeClr>
                </a:solidFill>
                <a:latin typeface="Consolas" pitchFamily="49" charset="0"/>
                <a:cs typeface="Consolas" pitchFamily="49" charset="0"/>
              </a:rPr>
              <a:t>… }</a:t>
            </a:r>
          </a:p>
          <a:p>
            <a:pPr>
              <a:lnSpc>
                <a:spcPct val="100000"/>
              </a:lnSpc>
            </a:pPr>
            <a:r>
              <a:rPr lang="en-US" dirty="0"/>
              <a:t>Incorrect examples:</a:t>
            </a:r>
          </a:p>
          <a:p>
            <a:pPr lvl="1">
              <a:lnSpc>
                <a:spcPct val="100000"/>
              </a:lnSpc>
            </a:pPr>
            <a:r>
              <a:rPr lang="en-US" sz="2800" b="1" noProof="1">
                <a:solidFill>
                  <a:srgbClr val="FB816D"/>
                </a:solidFill>
                <a:latin typeface="Consolas" pitchFamily="49" charset="0"/>
                <a:cs typeface="Consolas" pitchFamily="49" charset="0"/>
              </a:rPr>
              <a:t>enum Color</a:t>
            </a:r>
            <a:r>
              <a:rPr lang="en-US" sz="2800" b="1" noProof="1">
                <a:solidFill>
                  <a:srgbClr val="FB816D"/>
                </a:solidFill>
                <a:cs typeface="Consolas" pitchFamily="49" charset="0"/>
              </a:rPr>
              <a:t> </a:t>
            </a:r>
            <a:r>
              <a:rPr lang="en-US" sz="2800" b="1" noProof="1">
                <a:solidFill>
                  <a:srgbClr val="FB816D"/>
                </a:solidFill>
                <a:latin typeface="Consolas" pitchFamily="49" charset="0"/>
                <a:cs typeface="Consolas" pitchFamily="49" charset="0"/>
              </a:rPr>
              <a:t>{red,</a:t>
            </a:r>
            <a:r>
              <a:rPr lang="en-US" sz="2800" b="1" noProof="1">
                <a:solidFill>
                  <a:srgbClr val="FB816D"/>
                </a:solidFill>
                <a:cs typeface="Consolas" pitchFamily="49" charset="0"/>
              </a:rPr>
              <a:t> </a:t>
            </a:r>
            <a:r>
              <a:rPr lang="en-US" sz="2800" b="1" noProof="1">
                <a:solidFill>
                  <a:srgbClr val="FB816D"/>
                </a:solidFill>
                <a:latin typeface="Consolas" pitchFamily="49" charset="0"/>
                <a:cs typeface="Consolas" pitchFamily="49" charset="0"/>
              </a:rPr>
              <a:t>green,</a:t>
            </a:r>
            <a:r>
              <a:rPr lang="en-US" sz="2800" b="1" noProof="1">
                <a:solidFill>
                  <a:srgbClr val="FB816D"/>
                </a:solidFill>
                <a:cs typeface="Consolas" pitchFamily="49" charset="0"/>
              </a:rPr>
              <a:t> </a:t>
            </a:r>
            <a:r>
              <a:rPr lang="en-US" sz="2800" b="1" noProof="1">
                <a:solidFill>
                  <a:srgbClr val="FB816D"/>
                </a:solidFill>
                <a:latin typeface="Consolas" pitchFamily="49" charset="0"/>
                <a:cs typeface="Consolas" pitchFamily="49" charset="0"/>
              </a:rPr>
              <a:t>blue,</a:t>
            </a:r>
            <a:r>
              <a:rPr lang="en-US" sz="2800" b="1" noProof="1">
                <a:solidFill>
                  <a:srgbClr val="FB816D"/>
                </a:solidFill>
                <a:cs typeface="Consolas" pitchFamily="49" charset="0"/>
              </a:rPr>
              <a:t> </a:t>
            </a:r>
            <a:r>
              <a:rPr lang="en-US" sz="2800" b="1" noProof="1">
                <a:solidFill>
                  <a:srgbClr val="FB816D"/>
                </a:solidFill>
                <a:latin typeface="Consolas" pitchFamily="49" charset="0"/>
                <a:cs typeface="Consolas" pitchFamily="49" charset="0"/>
              </a:rPr>
              <a:t>white}</a:t>
            </a:r>
            <a:r>
              <a:rPr lang="en-US" sz="2800" noProof="1"/>
              <a:t>,</a:t>
            </a:r>
            <a:br>
              <a:rPr lang="en-US" sz="2800" noProof="1">
                <a:solidFill>
                  <a:srgbClr val="FB816D"/>
                </a:solidFill>
              </a:rPr>
            </a:br>
            <a:r>
              <a:rPr lang="en-US" sz="2800" b="1" noProof="1">
                <a:solidFill>
                  <a:srgbClr val="FB816D"/>
                </a:solidFill>
                <a:latin typeface="Consolas" pitchFamily="49" charset="0"/>
                <a:cs typeface="Consolas" pitchFamily="49" charset="0"/>
              </a:rPr>
              <a:t>enum PAGE_FORMAT</a:t>
            </a:r>
            <a:r>
              <a:rPr lang="en-US" sz="2800" b="1" noProof="1">
                <a:solidFill>
                  <a:srgbClr val="FB816D"/>
                </a:solidFill>
                <a:cs typeface="Consolas" pitchFamily="49" charset="0"/>
              </a:rPr>
              <a:t> </a:t>
            </a:r>
            <a:r>
              <a:rPr lang="en-US" sz="2800" b="1" noProof="1">
                <a:solidFill>
                  <a:srgbClr val="FB816D"/>
                </a:solidFill>
                <a:latin typeface="Consolas" pitchFamily="49" charset="0"/>
                <a:cs typeface="Consolas" pitchFamily="49" charset="0"/>
              </a:rPr>
              <a:t>{A4,</a:t>
            </a:r>
            <a:r>
              <a:rPr lang="en-US" sz="2800" b="1" noProof="1">
                <a:solidFill>
                  <a:srgbClr val="FB816D"/>
                </a:solidFill>
                <a:cs typeface="Consolas" pitchFamily="49" charset="0"/>
              </a:rPr>
              <a:t> </a:t>
            </a:r>
            <a:r>
              <a:rPr lang="en-US" sz="2800" b="1" noProof="1">
                <a:solidFill>
                  <a:srgbClr val="FB816D"/>
                </a:solidFill>
                <a:latin typeface="Consolas" pitchFamily="49" charset="0"/>
                <a:cs typeface="Consolas" pitchFamily="49" charset="0"/>
              </a:rPr>
              <a:t>A5,</a:t>
            </a:r>
            <a:r>
              <a:rPr lang="en-US" sz="2800" b="1" noProof="1">
                <a:solidFill>
                  <a:srgbClr val="FB816D"/>
                </a:solidFill>
                <a:cs typeface="Consolas" pitchFamily="49" charset="0"/>
              </a:rPr>
              <a:t> </a:t>
            </a:r>
            <a:r>
              <a:rPr lang="en-US" sz="2800" b="1" noProof="1">
                <a:solidFill>
                  <a:srgbClr val="FB816D"/>
                </a:solidFill>
                <a:latin typeface="Consolas" pitchFamily="49" charset="0"/>
                <a:cs typeface="Consolas" pitchFamily="49" charset="0"/>
              </a:rPr>
              <a:t>A3,</a:t>
            </a:r>
            <a:r>
              <a:rPr lang="en-US" sz="2800" b="1" noProof="1">
                <a:solidFill>
                  <a:srgbClr val="FB816D"/>
                </a:solidFill>
                <a:cs typeface="Consolas" pitchFamily="49" charset="0"/>
              </a:rPr>
              <a:t> </a:t>
            </a:r>
            <a:r>
              <a:rPr lang="en-US" sz="2800" b="1" noProof="1">
                <a:solidFill>
                  <a:srgbClr val="FB816D"/>
                </a:solidFill>
                <a:latin typeface="Consolas" pitchFamily="49" charset="0"/>
                <a:cs typeface="Consolas" pitchFamily="49" charset="0"/>
              </a:rPr>
              <a:t>Legal,</a:t>
            </a:r>
            <a:r>
              <a:rPr lang="en-US" sz="2800" b="1" noProof="1">
                <a:solidFill>
                  <a:srgbClr val="FB816D"/>
                </a:solidFill>
                <a:cs typeface="Consolas" pitchFamily="49" charset="0"/>
              </a:rPr>
              <a:t> </a:t>
            </a:r>
            <a:r>
              <a:rPr lang="en-US" sz="2800" b="1" noProof="1">
                <a:solidFill>
                  <a:srgbClr val="FB816D"/>
                </a:solidFill>
                <a:latin typeface="Consolas" pitchFamily="49" charset="0"/>
                <a:cs typeface="Consolas" pitchFamily="49" charset="0"/>
              </a:rPr>
              <a:t>…}</a:t>
            </a:r>
            <a:endParaRPr lang="en-US" sz="2800" b="1" dirty="0">
              <a:solidFill>
                <a:srgbClr val="FB816D"/>
              </a:solidFill>
            </a:endParaRPr>
          </a:p>
          <a:p>
            <a:pPr>
              <a:lnSpc>
                <a:spcPct val="110000"/>
              </a:lnSpc>
            </a:pPr>
            <a:endParaRPr lang="en-US" dirty="0"/>
          </a:p>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20</a:t>
            </a:fld>
            <a:endParaRPr lang="en-US" dirty="0"/>
          </a:p>
        </p:txBody>
      </p:sp>
    </p:spTree>
    <p:extLst>
      <p:ext uri="{BB962C8B-B14F-4D97-AF65-F5344CB8AC3E}">
        <p14:creationId xmlns:p14="http://schemas.microsoft.com/office/powerpoint/2010/main" val="3860354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a:t>
            </a:r>
          </a:p>
        </p:txBody>
      </p:sp>
      <p:sp>
        <p:nvSpPr>
          <p:cNvPr id="5" name="Rectangle 6"/>
          <p:cNvSpPr>
            <a:spLocks noGrp="1" noChangeArrowheads="1"/>
          </p:cNvSpPr>
          <p:nvPr>
            <p:ph type="ftr" sz="quarter" idx="4"/>
          </p:nvPr>
        </p:nvSpPr>
        <p:spPr>
          <a:ln/>
        </p:spPr>
        <p:txBody>
          <a:bodyPr/>
          <a:lstStyle/>
          <a:p>
            <a:r>
              <a:rPr lang="en-US" dirty="0"/>
              <a:t>(c) 2007 National Academy for Software Development - http://academy.devbg.org. All rights reserved. Unauthorized copying or re-distribution is strictly prohibited.*</a:t>
            </a:r>
          </a:p>
        </p:txBody>
      </p:sp>
      <p:sp>
        <p:nvSpPr>
          <p:cNvPr id="6" name="Rectangle 7"/>
          <p:cNvSpPr>
            <a:spLocks noGrp="1" noChangeArrowheads="1"/>
          </p:cNvSpPr>
          <p:nvPr>
            <p:ph type="sldNum" sz="quarter" idx="5"/>
          </p:nvPr>
        </p:nvSpPr>
        <p:spPr>
          <a:ln/>
        </p:spPr>
        <p:txBody>
          <a:bodyPr/>
          <a:lstStyle/>
          <a:p>
            <a:fld id="{A5B3C35A-099E-4867-9ECA-C7C8A6FD2E28}" type="slidenum">
              <a:rPr lang="en-US"/>
              <a:pPr/>
              <a:t>2</a:t>
            </a:fld>
            <a:r>
              <a:rPr lang="en-US" dirty="0"/>
              <a:t>##</a:t>
            </a:r>
          </a:p>
        </p:txBody>
      </p:sp>
      <p:sp>
        <p:nvSpPr>
          <p:cNvPr id="424962" name="Rectangle 2"/>
          <p:cNvSpPr>
            <a:spLocks noGrp="1" noRot="1" noChangeAspect="1" noChangeArrowheads="1" noTextEdit="1"/>
          </p:cNvSpPr>
          <p:nvPr>
            <p:ph type="sldImg"/>
          </p:nvPr>
        </p:nvSpPr>
        <p:spPr>
          <a:xfrm>
            <a:off x="382588" y="685800"/>
            <a:ext cx="6092825" cy="3429000"/>
          </a:xfrm>
          <a:ln/>
        </p:spPr>
      </p:sp>
      <p:sp>
        <p:nvSpPr>
          <p:cNvPr id="424963" name="Rectangle 3"/>
          <p:cNvSpPr>
            <a:spLocks noGrp="1" noChangeArrowheads="1"/>
          </p:cNvSpPr>
          <p:nvPr>
            <p:ph type="body" idx="1"/>
          </p:nvPr>
        </p:nvSpPr>
        <p:spPr/>
        <p:txBody>
          <a:bodyPr/>
          <a:lstStyle/>
          <a:p>
            <a:endParaRPr lang="bg-BG" dirty="0"/>
          </a:p>
        </p:txBody>
      </p:sp>
    </p:spTree>
    <p:extLst>
      <p:ext uri="{BB962C8B-B14F-4D97-AF65-F5344CB8AC3E}">
        <p14:creationId xmlns:p14="http://schemas.microsoft.com/office/powerpoint/2010/main" val="40608478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txBox="1">
            <a:spLocks noGrp="1"/>
          </p:cNvSpPr>
          <p:nvPr>
            <p:ph type="body" idx="1"/>
          </p:nvPr>
        </p:nvSpPr>
        <p:spPr>
          <a:xfrm>
            <a:off x="381000" y="4343400"/>
            <a:ext cx="60960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600" b="0" i="0" u="none" strike="noStrike" cap="none">
              <a:solidFill>
                <a:schemeClr val="dk1"/>
              </a:solidFill>
              <a:latin typeface="Calibri"/>
              <a:ea typeface="Calibri"/>
              <a:cs typeface="Calibri"/>
              <a:sym typeface="Calibri"/>
            </a:endParaRPr>
          </a:p>
        </p:txBody>
      </p:sp>
      <p:sp>
        <p:nvSpPr>
          <p:cNvPr id="342" name="Shape 3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6634293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pPr>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22</a:t>
            </a:fld>
            <a:endParaRPr lang="en-US" dirty="0"/>
          </a:p>
        </p:txBody>
      </p:sp>
    </p:spTree>
    <p:extLst>
      <p:ext uri="{BB962C8B-B14F-4D97-AF65-F5344CB8AC3E}">
        <p14:creationId xmlns:p14="http://schemas.microsoft.com/office/powerpoint/2010/main" val="35760427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GB" dirty="0">
                <a:solidFill>
                  <a:schemeClr val="tx2">
                    <a:lumMod val="75000"/>
                  </a:schemeClr>
                </a:solidFill>
                <a:effectLst>
                  <a:outerShdw blurRad="50800" dist="38100" algn="tr" rotWithShape="0">
                    <a:prstClr val="black">
                      <a:alpha val="40000"/>
                    </a:prstClr>
                  </a:outerShdw>
                </a:effectLst>
              </a:rPr>
              <a:t>Annotations, a form of metadata, provide data about a program that is not part of the program itself. Annotations have no direct effect on the operation of the code they annotate.</a:t>
            </a:r>
          </a:p>
          <a:p>
            <a:pPr>
              <a:spcBef>
                <a:spcPts val="1200"/>
              </a:spcBef>
            </a:pPr>
            <a:endParaRPr lang="en-GB" dirty="0">
              <a:solidFill>
                <a:schemeClr val="tx2">
                  <a:lumMod val="75000"/>
                </a:schemeClr>
              </a:solidFill>
              <a:effectLst>
                <a:outerShdw blurRad="50800" dist="38100" algn="tr" rotWithShape="0">
                  <a:prstClr val="black">
                    <a:alpha val="40000"/>
                  </a:prstClr>
                </a:outerShdw>
              </a:effectLst>
            </a:endParaRPr>
          </a:p>
          <a:p>
            <a:pPr>
              <a:spcBef>
                <a:spcPts val="1200"/>
              </a:spcBef>
            </a:pPr>
            <a:r>
              <a:rPr lang="en-GB" dirty="0">
                <a:solidFill>
                  <a:schemeClr val="tx2">
                    <a:lumMod val="75000"/>
                  </a:schemeClr>
                </a:solidFill>
                <a:effectLst>
                  <a:outerShdw blurRad="50800" dist="38100" algn="tr" rotWithShape="0">
                    <a:prstClr val="black">
                      <a:alpha val="40000"/>
                    </a:prstClr>
                  </a:outerShdw>
                </a:effectLst>
              </a:rPr>
              <a:t>Annotations have a number of uses, among them:</a:t>
            </a:r>
          </a:p>
          <a:p>
            <a:pPr>
              <a:spcBef>
                <a:spcPts val="1200"/>
              </a:spcBef>
            </a:pPr>
            <a:endParaRPr lang="en-GB" dirty="0">
              <a:solidFill>
                <a:schemeClr val="tx2">
                  <a:lumMod val="75000"/>
                </a:schemeClr>
              </a:solidFill>
              <a:effectLst>
                <a:outerShdw blurRad="50800" dist="38100" algn="tr" rotWithShape="0">
                  <a:prstClr val="black">
                    <a:alpha val="40000"/>
                  </a:prstClr>
                </a:outerShdw>
              </a:effectLst>
            </a:endParaRPr>
          </a:p>
          <a:p>
            <a:pPr>
              <a:spcBef>
                <a:spcPts val="1200"/>
              </a:spcBef>
            </a:pPr>
            <a:r>
              <a:rPr lang="en-GB" dirty="0">
                <a:solidFill>
                  <a:schemeClr val="tx2">
                    <a:lumMod val="75000"/>
                  </a:schemeClr>
                </a:solidFill>
                <a:effectLst>
                  <a:outerShdw blurRad="50800" dist="38100" algn="tr" rotWithShape="0">
                    <a:prstClr val="black">
                      <a:alpha val="40000"/>
                    </a:prstClr>
                  </a:outerShdw>
                </a:effectLst>
              </a:rPr>
              <a:t>Information for the compiler — Annotations can be used by the compiler to detect errors or suppress warnings.</a:t>
            </a:r>
          </a:p>
          <a:p>
            <a:pPr>
              <a:spcBef>
                <a:spcPts val="1200"/>
              </a:spcBef>
            </a:pPr>
            <a:r>
              <a:rPr lang="en-GB" dirty="0">
                <a:solidFill>
                  <a:schemeClr val="tx2">
                    <a:lumMod val="75000"/>
                  </a:schemeClr>
                </a:solidFill>
                <a:effectLst>
                  <a:outerShdw blurRad="50800" dist="38100" algn="tr" rotWithShape="0">
                    <a:prstClr val="black">
                      <a:alpha val="40000"/>
                    </a:prstClr>
                  </a:outerShdw>
                </a:effectLst>
              </a:rPr>
              <a:t>Compile-time and deployment-time processing — Software tools can process annotation information to generate code, XML files, and so forth.</a:t>
            </a:r>
          </a:p>
          <a:p>
            <a:pPr>
              <a:spcBef>
                <a:spcPts val="1200"/>
              </a:spcBef>
            </a:pPr>
            <a:r>
              <a:rPr lang="en-GB" dirty="0">
                <a:solidFill>
                  <a:schemeClr val="tx2">
                    <a:lumMod val="75000"/>
                  </a:schemeClr>
                </a:solidFill>
                <a:effectLst>
                  <a:outerShdw blurRad="50800" dist="38100" algn="tr" rotWithShape="0">
                    <a:prstClr val="black">
                      <a:alpha val="40000"/>
                    </a:prstClr>
                  </a:outerShdw>
                </a:effectLst>
              </a:rPr>
              <a:t>Runtime processing — Some annotations are available to be examined at runtime.</a:t>
            </a:r>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23</a:t>
            </a:fld>
            <a:endParaRPr lang="en-US" dirty="0"/>
          </a:p>
        </p:txBody>
      </p:sp>
    </p:spTree>
    <p:extLst>
      <p:ext uri="{BB962C8B-B14F-4D97-AF65-F5344CB8AC3E}">
        <p14:creationId xmlns:p14="http://schemas.microsoft.com/office/powerpoint/2010/main" val="1571043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600" b="1" i="0" kern="1200" dirty="0">
                <a:solidFill>
                  <a:schemeClr val="tx1"/>
                </a:solidFill>
                <a:effectLst/>
                <a:latin typeface="+mn-lt"/>
                <a:ea typeface="+mn-ea"/>
                <a:cs typeface="+mn-cs"/>
              </a:rPr>
              <a:t>@Deprecated</a:t>
            </a:r>
            <a:r>
              <a:rPr lang="en-GB" sz="1600" b="0" i="0" kern="1200" dirty="0">
                <a:solidFill>
                  <a:schemeClr val="tx1"/>
                </a:solidFill>
                <a:effectLst/>
                <a:latin typeface="+mn-lt"/>
                <a:ea typeface="+mn-ea"/>
                <a:cs typeface="+mn-cs"/>
              </a:rPr>
              <a:t> </a:t>
            </a:r>
            <a:r>
              <a:rPr lang="en-GB" sz="1600" b="0" i="0" u="none" strike="noStrike" kern="1200" dirty="0">
                <a:solidFill>
                  <a:schemeClr val="tx1"/>
                </a:solidFill>
                <a:effectLst/>
                <a:latin typeface="+mn-lt"/>
                <a:ea typeface="+mn-ea"/>
                <a:cs typeface="+mn-cs"/>
                <a:hlinkClick r:id="rId3"/>
              </a:rPr>
              <a:t>@Deprecated</a:t>
            </a:r>
            <a:r>
              <a:rPr lang="en-GB" sz="1600" b="0" i="0" kern="1200" dirty="0">
                <a:solidFill>
                  <a:schemeClr val="tx1"/>
                </a:solidFill>
                <a:effectLst/>
                <a:latin typeface="+mn-lt"/>
                <a:ea typeface="+mn-ea"/>
                <a:cs typeface="+mn-cs"/>
              </a:rPr>
              <a:t> annotation indicates that the marked element is </a:t>
            </a:r>
            <a:r>
              <a:rPr lang="en-GB" sz="1600" b="0" i="1" kern="1200" dirty="0">
                <a:solidFill>
                  <a:schemeClr val="tx1"/>
                </a:solidFill>
                <a:effectLst/>
                <a:latin typeface="+mn-lt"/>
                <a:ea typeface="+mn-ea"/>
                <a:cs typeface="+mn-cs"/>
              </a:rPr>
              <a:t>deprecated</a:t>
            </a:r>
            <a:r>
              <a:rPr lang="en-GB" sz="1600" b="0" i="0" kern="1200" dirty="0">
                <a:solidFill>
                  <a:schemeClr val="tx1"/>
                </a:solidFill>
                <a:effectLst/>
                <a:latin typeface="+mn-lt"/>
                <a:ea typeface="+mn-ea"/>
                <a:cs typeface="+mn-cs"/>
              </a:rPr>
              <a:t> and should no longer be used. The compiler generates a warning whenever a program uses a method, class, or field with the </a:t>
            </a:r>
            <a:r>
              <a:rPr lang="en-GB" dirty="0"/>
              <a:t>@Deprecated</a:t>
            </a:r>
            <a:r>
              <a:rPr lang="en-GB" sz="1600" b="0" i="0" kern="1200" dirty="0">
                <a:solidFill>
                  <a:schemeClr val="tx1"/>
                </a:solidFill>
                <a:effectLst/>
                <a:latin typeface="+mn-lt"/>
                <a:ea typeface="+mn-ea"/>
                <a:cs typeface="+mn-cs"/>
              </a:rPr>
              <a:t> annotation. When an element is deprecated, it should also be documented using the Javadoc </a:t>
            </a:r>
            <a:r>
              <a:rPr lang="en-GB" dirty="0"/>
              <a:t>@deprecated</a:t>
            </a:r>
            <a:r>
              <a:rPr lang="en-GB" sz="1600" b="0" i="0" kern="1200" dirty="0">
                <a:solidFill>
                  <a:schemeClr val="tx1"/>
                </a:solidFill>
                <a:effectLst/>
                <a:latin typeface="+mn-lt"/>
                <a:ea typeface="+mn-ea"/>
                <a:cs typeface="+mn-cs"/>
              </a:rPr>
              <a:t> tag.</a:t>
            </a:r>
          </a:p>
          <a:p>
            <a:endParaRPr lang="en-GB" sz="1600" b="0" i="0" kern="1200" dirty="0">
              <a:solidFill>
                <a:schemeClr val="tx1"/>
              </a:solidFill>
              <a:effectLst/>
              <a:latin typeface="+mn-lt"/>
              <a:ea typeface="+mn-ea"/>
              <a:cs typeface="+mn-cs"/>
            </a:endParaRPr>
          </a:p>
          <a:p>
            <a:r>
              <a:rPr lang="en-GB" sz="1600" b="1" i="0" kern="1200" dirty="0">
                <a:solidFill>
                  <a:schemeClr val="tx1"/>
                </a:solidFill>
                <a:effectLst/>
                <a:latin typeface="+mn-lt"/>
                <a:ea typeface="+mn-ea"/>
                <a:cs typeface="+mn-cs"/>
              </a:rPr>
              <a:t>@Override</a:t>
            </a:r>
            <a:r>
              <a:rPr lang="en-GB" sz="1600" b="0" i="0" kern="1200" dirty="0">
                <a:solidFill>
                  <a:schemeClr val="tx1"/>
                </a:solidFill>
                <a:effectLst/>
                <a:latin typeface="+mn-lt"/>
                <a:ea typeface="+mn-ea"/>
                <a:cs typeface="+mn-cs"/>
              </a:rPr>
              <a:t> </a:t>
            </a:r>
            <a:r>
              <a:rPr lang="en-GB" sz="1600" b="0" i="0" u="none" strike="noStrike" kern="1200" dirty="0">
                <a:solidFill>
                  <a:schemeClr val="tx1"/>
                </a:solidFill>
                <a:effectLst/>
                <a:latin typeface="+mn-lt"/>
                <a:ea typeface="+mn-ea"/>
                <a:cs typeface="+mn-cs"/>
                <a:hlinkClick r:id="rId4"/>
              </a:rPr>
              <a:t>@Override</a:t>
            </a:r>
            <a:r>
              <a:rPr lang="en-GB" sz="1600" b="0" i="0" kern="1200" dirty="0">
                <a:solidFill>
                  <a:schemeClr val="tx1"/>
                </a:solidFill>
                <a:effectLst/>
                <a:latin typeface="+mn-lt"/>
                <a:ea typeface="+mn-ea"/>
                <a:cs typeface="+mn-cs"/>
              </a:rPr>
              <a:t> annotation informs the compiler that the element is meant to override an element declared in a superclass. While it is not required to use this annotation when overriding a method, it helps to prevent errors. If a method marked with </a:t>
            </a:r>
            <a:r>
              <a:rPr lang="en-GB" dirty="0"/>
              <a:t>@</a:t>
            </a:r>
            <a:r>
              <a:rPr lang="en-GB" dirty="0" err="1"/>
              <a:t>Override</a:t>
            </a:r>
            <a:r>
              <a:rPr lang="en-GB" sz="1600" b="0" i="0" kern="1200" dirty="0" err="1">
                <a:solidFill>
                  <a:schemeClr val="tx1"/>
                </a:solidFill>
                <a:effectLst/>
                <a:latin typeface="+mn-lt"/>
                <a:ea typeface="+mn-ea"/>
                <a:cs typeface="+mn-cs"/>
              </a:rPr>
              <a:t>fails</a:t>
            </a:r>
            <a:r>
              <a:rPr lang="en-GB" sz="1600" b="0" i="0" kern="1200" dirty="0">
                <a:solidFill>
                  <a:schemeClr val="tx1"/>
                </a:solidFill>
                <a:effectLst/>
                <a:latin typeface="+mn-lt"/>
                <a:ea typeface="+mn-ea"/>
                <a:cs typeface="+mn-cs"/>
              </a:rPr>
              <a:t> to correctly override a method in one of its </a:t>
            </a:r>
            <a:r>
              <a:rPr lang="en-GB" sz="1600" b="0" i="0" kern="1200" dirty="0" err="1">
                <a:solidFill>
                  <a:schemeClr val="tx1"/>
                </a:solidFill>
                <a:effectLst/>
                <a:latin typeface="+mn-lt"/>
                <a:ea typeface="+mn-ea"/>
                <a:cs typeface="+mn-cs"/>
              </a:rPr>
              <a:t>superclasses</a:t>
            </a:r>
            <a:r>
              <a:rPr lang="en-GB" sz="1600" b="0" i="0" kern="1200" dirty="0">
                <a:solidFill>
                  <a:schemeClr val="tx1"/>
                </a:solidFill>
                <a:effectLst/>
                <a:latin typeface="+mn-lt"/>
                <a:ea typeface="+mn-ea"/>
                <a:cs typeface="+mn-cs"/>
              </a:rPr>
              <a:t>, the compiler generates an error. </a:t>
            </a:r>
          </a:p>
          <a:p>
            <a:endParaRPr lang="en-GB" sz="1600" b="0" i="0" kern="1200" dirty="0">
              <a:solidFill>
                <a:schemeClr val="tx1"/>
              </a:solidFill>
              <a:effectLst/>
              <a:latin typeface="+mn-lt"/>
              <a:ea typeface="+mn-ea"/>
              <a:cs typeface="+mn-cs"/>
            </a:endParaRPr>
          </a:p>
          <a:p>
            <a:r>
              <a:rPr lang="en-GB" sz="1600" b="1" i="0" kern="1200" dirty="0">
                <a:solidFill>
                  <a:schemeClr val="tx1"/>
                </a:solidFill>
                <a:effectLst/>
                <a:latin typeface="+mn-lt"/>
                <a:ea typeface="+mn-ea"/>
                <a:cs typeface="+mn-cs"/>
              </a:rPr>
              <a:t>@</a:t>
            </a:r>
            <a:r>
              <a:rPr lang="en-GB" sz="1600" b="1" i="0" kern="1200" dirty="0" err="1">
                <a:solidFill>
                  <a:schemeClr val="tx1"/>
                </a:solidFill>
                <a:effectLst/>
                <a:latin typeface="+mn-lt"/>
                <a:ea typeface="+mn-ea"/>
                <a:cs typeface="+mn-cs"/>
              </a:rPr>
              <a:t>SuppressWarnings</a:t>
            </a:r>
            <a:r>
              <a:rPr lang="en-GB" sz="1600" b="0" i="0" kern="1200" dirty="0">
                <a:solidFill>
                  <a:schemeClr val="tx1"/>
                </a:solidFill>
                <a:effectLst/>
                <a:latin typeface="+mn-lt"/>
                <a:ea typeface="+mn-ea"/>
                <a:cs typeface="+mn-cs"/>
              </a:rPr>
              <a:t> </a:t>
            </a:r>
            <a:r>
              <a:rPr lang="en-GB" sz="1600" b="0" i="0" u="none" strike="noStrike" kern="1200" dirty="0">
                <a:solidFill>
                  <a:schemeClr val="tx1"/>
                </a:solidFill>
                <a:effectLst/>
                <a:latin typeface="+mn-lt"/>
                <a:ea typeface="+mn-ea"/>
                <a:cs typeface="+mn-cs"/>
                <a:hlinkClick r:id="rId5"/>
              </a:rPr>
              <a:t>@</a:t>
            </a:r>
            <a:r>
              <a:rPr lang="en-GB" sz="1600" b="0" i="0" u="none" strike="noStrike" kern="1200" dirty="0" err="1">
                <a:solidFill>
                  <a:schemeClr val="tx1"/>
                </a:solidFill>
                <a:effectLst/>
                <a:latin typeface="+mn-lt"/>
                <a:ea typeface="+mn-ea"/>
                <a:cs typeface="+mn-cs"/>
                <a:hlinkClick r:id="rId5"/>
              </a:rPr>
              <a:t>SuppressWarnings</a:t>
            </a:r>
            <a:r>
              <a:rPr lang="en-GB" sz="1600" b="0" i="0" kern="1200" dirty="0">
                <a:solidFill>
                  <a:schemeClr val="tx1"/>
                </a:solidFill>
                <a:effectLst/>
                <a:latin typeface="+mn-lt"/>
                <a:ea typeface="+mn-ea"/>
                <a:cs typeface="+mn-cs"/>
              </a:rPr>
              <a:t> annotation tells the compiler to suppress specific warnings that it would otherwise generate.</a:t>
            </a:r>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6"/>
              </a:rPr>
              <a:t>http://softuni.org</a:t>
            </a:r>
            <a:endParaRPr lang="en-US" sz="1000"/>
          </a:p>
          <a:p>
            <a:r>
              <a:rPr lang="en-US" sz="1000"/>
              <a:t>This work is licensed under the </a:t>
            </a:r>
            <a:r>
              <a:rPr lang="en-US" sz="1000" u="sng" noProof="1">
                <a:hlinkClick r:id="rId7"/>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24</a:t>
            </a:fld>
            <a:endParaRPr lang="en-US" dirty="0"/>
          </a:p>
        </p:txBody>
      </p:sp>
    </p:spTree>
    <p:extLst>
      <p:ext uri="{BB962C8B-B14F-4D97-AF65-F5344CB8AC3E}">
        <p14:creationId xmlns:p14="http://schemas.microsoft.com/office/powerpoint/2010/main" val="17506679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600" b="0" i="0" kern="1200" dirty="0">
                <a:solidFill>
                  <a:schemeClr val="tx1"/>
                </a:solidFill>
                <a:effectLst/>
                <a:latin typeface="+mn-lt"/>
                <a:ea typeface="+mn-ea"/>
                <a:cs typeface="+mn-cs"/>
              </a:rPr>
              <a:t>The annotation type definition looks similar to an interface definition where the keyword </a:t>
            </a:r>
            <a:r>
              <a:rPr lang="en-GB" dirty="0"/>
              <a:t>interface</a:t>
            </a:r>
            <a:r>
              <a:rPr lang="en-GB" sz="1600" b="0" i="0" kern="1200" dirty="0">
                <a:solidFill>
                  <a:schemeClr val="tx1"/>
                </a:solidFill>
                <a:effectLst/>
                <a:latin typeface="+mn-lt"/>
                <a:ea typeface="+mn-ea"/>
                <a:cs typeface="+mn-cs"/>
              </a:rPr>
              <a:t> is preceded by the at sign (</a:t>
            </a:r>
            <a:r>
              <a:rPr lang="en-GB" dirty="0"/>
              <a:t>@</a:t>
            </a:r>
            <a:r>
              <a:rPr lang="en-GB" sz="1600" b="0" i="0" kern="1200" dirty="0">
                <a:solidFill>
                  <a:schemeClr val="tx1"/>
                </a:solidFill>
                <a:effectLst/>
                <a:latin typeface="+mn-lt"/>
                <a:ea typeface="+mn-ea"/>
                <a:cs typeface="+mn-cs"/>
              </a:rPr>
              <a:t>) (@ = AT, as in annotation type). Annotation types are a form of </a:t>
            </a:r>
            <a:r>
              <a:rPr lang="en-GB" sz="1600" b="0" i="1" kern="1200" dirty="0">
                <a:solidFill>
                  <a:schemeClr val="tx1"/>
                </a:solidFill>
                <a:effectLst/>
                <a:latin typeface="+mn-lt"/>
                <a:ea typeface="+mn-ea"/>
                <a:cs typeface="+mn-cs"/>
              </a:rPr>
              <a:t>interface.</a:t>
            </a:r>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25</a:t>
            </a:fld>
            <a:endParaRPr lang="en-US" dirty="0"/>
          </a:p>
        </p:txBody>
      </p:sp>
    </p:spTree>
    <p:extLst>
      <p:ext uri="{BB962C8B-B14F-4D97-AF65-F5344CB8AC3E}">
        <p14:creationId xmlns:p14="http://schemas.microsoft.com/office/powerpoint/2010/main" val="5993829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26</a:t>
            </a:fld>
            <a:endParaRPr lang="en-US" dirty="0"/>
          </a:p>
        </p:txBody>
      </p:sp>
    </p:spTree>
    <p:extLst>
      <p:ext uri="{BB962C8B-B14F-4D97-AF65-F5344CB8AC3E}">
        <p14:creationId xmlns:p14="http://schemas.microsoft.com/office/powerpoint/2010/main" val="20950819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GB" sz="1600" b="1" i="0" u="none" strike="noStrike" kern="1200" baseline="0" dirty="0">
                <a:solidFill>
                  <a:schemeClr val="tx1"/>
                </a:solidFill>
                <a:latin typeface="+mn-lt"/>
                <a:ea typeface="+mn-ea"/>
                <a:cs typeface="+mn-cs"/>
              </a:rPr>
              <a:t>@Target </a:t>
            </a:r>
            <a:r>
              <a:rPr lang="en-GB" baseline="0" dirty="0"/>
              <a:t>- </a:t>
            </a:r>
            <a:r>
              <a:rPr lang="en-GB" sz="1600" b="0" i="0" u="none" strike="noStrike" kern="1200" baseline="0" dirty="0">
                <a:solidFill>
                  <a:schemeClr val="tx1"/>
                </a:solidFill>
                <a:latin typeface="+mn-lt"/>
                <a:ea typeface="+mn-ea"/>
                <a:cs typeface="+mn-cs"/>
              </a:rPr>
              <a:t>Where this annotation can be applied. 	</a:t>
            </a:r>
          </a:p>
          <a:p>
            <a:pPr marL="0" marR="0" lvl="0" indent="0" algn="l" defTabSz="1218987" rtl="0" eaLnBrk="1" fontAlgn="auto" latinLnBrk="0" hangingPunct="1">
              <a:lnSpc>
                <a:spcPct val="100000"/>
              </a:lnSpc>
              <a:spcBef>
                <a:spcPts val="0"/>
              </a:spcBef>
              <a:spcAft>
                <a:spcPts val="0"/>
              </a:spcAft>
              <a:buClrTx/>
              <a:buSzTx/>
              <a:buFontTx/>
              <a:buNone/>
              <a:tabLst/>
              <a:defRPr/>
            </a:pPr>
            <a:r>
              <a:rPr lang="en-GB" sz="1600" b="0" i="0" u="none" strike="noStrike" kern="1200" baseline="0" dirty="0">
                <a:solidFill>
                  <a:schemeClr val="tx1"/>
                </a:solidFill>
                <a:latin typeface="+mn-lt"/>
                <a:ea typeface="+mn-ea"/>
                <a:cs typeface="+mn-cs"/>
              </a:rPr>
              <a:t>@</a:t>
            </a:r>
            <a:r>
              <a:rPr lang="en-GB" sz="1600" b="1" i="0" u="none" strike="noStrike" kern="1200" baseline="0" dirty="0">
                <a:solidFill>
                  <a:schemeClr val="tx1"/>
                </a:solidFill>
                <a:latin typeface="+mn-lt"/>
                <a:ea typeface="+mn-ea"/>
                <a:cs typeface="+mn-cs"/>
              </a:rPr>
              <a:t>Retention - </a:t>
            </a:r>
            <a:r>
              <a:rPr lang="en-GB" sz="1600" b="0" i="0" u="none" strike="noStrike" kern="1200" baseline="0" dirty="0">
                <a:solidFill>
                  <a:schemeClr val="tx1"/>
                </a:solidFill>
                <a:latin typeface="+mn-lt"/>
                <a:ea typeface="+mn-ea"/>
                <a:cs typeface="+mn-cs"/>
              </a:rPr>
              <a:t>How long the annotation information is kept. 		</a:t>
            </a:r>
          </a:p>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27</a:t>
            </a:fld>
            <a:endParaRPr lang="en-US" dirty="0"/>
          </a:p>
        </p:txBody>
      </p:sp>
    </p:spTree>
    <p:extLst>
      <p:ext uri="{BB962C8B-B14F-4D97-AF65-F5344CB8AC3E}">
        <p14:creationId xmlns:p14="http://schemas.microsoft.com/office/powerpoint/2010/main" val="38823820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28</a:t>
            </a:fld>
            <a:endParaRPr lang="en-US" dirty="0"/>
          </a:p>
        </p:txBody>
      </p:sp>
    </p:spTree>
    <p:extLst>
      <p:ext uri="{BB962C8B-B14F-4D97-AF65-F5344CB8AC3E}">
        <p14:creationId xmlns:p14="http://schemas.microsoft.com/office/powerpoint/2010/main" val="30885138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29</a:t>
            </a:fld>
            <a:endParaRPr lang="en-US" dirty="0"/>
          </a:p>
        </p:txBody>
      </p:sp>
    </p:spTree>
    <p:extLst>
      <p:ext uri="{BB962C8B-B14F-4D97-AF65-F5344CB8AC3E}">
        <p14:creationId xmlns:p14="http://schemas.microsoft.com/office/powerpoint/2010/main" val="9491943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30</a:t>
            </a:fld>
            <a:endParaRPr lang="en-US" dirty="0"/>
          </a:p>
        </p:txBody>
      </p:sp>
    </p:spTree>
    <p:extLst>
      <p:ext uri="{BB962C8B-B14F-4D97-AF65-F5344CB8AC3E}">
        <p14:creationId xmlns:p14="http://schemas.microsoft.com/office/powerpoint/2010/main" val="512508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pPr>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4</a:t>
            </a:fld>
            <a:endParaRPr lang="en-US" dirty="0"/>
          </a:p>
        </p:txBody>
      </p:sp>
    </p:spTree>
    <p:extLst>
      <p:ext uri="{BB962C8B-B14F-4D97-AF65-F5344CB8AC3E}">
        <p14:creationId xmlns:p14="http://schemas.microsoft.com/office/powerpoint/2010/main" val="30956442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31</a:t>
            </a:fld>
            <a:endParaRPr lang="en-US" dirty="0"/>
          </a:p>
        </p:txBody>
      </p:sp>
    </p:spTree>
    <p:extLst>
      <p:ext uri="{BB962C8B-B14F-4D97-AF65-F5344CB8AC3E}">
        <p14:creationId xmlns:p14="http://schemas.microsoft.com/office/powerpoint/2010/main" val="31676045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32</a:t>
            </a:fld>
            <a:endParaRPr lang="en-US" dirty="0"/>
          </a:p>
        </p:txBody>
      </p:sp>
    </p:spTree>
    <p:extLst>
      <p:ext uri="{BB962C8B-B14F-4D97-AF65-F5344CB8AC3E}">
        <p14:creationId xmlns:p14="http://schemas.microsoft.com/office/powerpoint/2010/main" val="22887818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txBox="1">
            <a:spLocks noGrp="1"/>
          </p:cNvSpPr>
          <p:nvPr>
            <p:ph type="body" idx="1"/>
          </p:nvPr>
        </p:nvSpPr>
        <p:spPr>
          <a:xfrm>
            <a:off x="381000" y="4343400"/>
            <a:ext cx="60960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600" b="0" i="0" u="none" strike="noStrike" cap="none">
              <a:solidFill>
                <a:schemeClr val="dk1"/>
              </a:solidFill>
              <a:latin typeface="Calibri"/>
              <a:ea typeface="Calibri"/>
              <a:cs typeface="Calibri"/>
              <a:sym typeface="Calibri"/>
            </a:endParaRPr>
          </a:p>
        </p:txBody>
      </p:sp>
      <p:sp>
        <p:nvSpPr>
          <p:cNvPr id="342" name="Shape 3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2618813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9003016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35</a:t>
            </a:fld>
            <a:endParaRPr lang="en-US" dirty="0"/>
          </a:p>
        </p:txBody>
      </p:sp>
    </p:spTree>
    <p:extLst>
      <p:ext uri="{BB962C8B-B14F-4D97-AF65-F5344CB8AC3E}">
        <p14:creationId xmlns:p14="http://schemas.microsoft.com/office/powerpoint/2010/main" val="4850968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36</a:t>
            </a:fld>
            <a:endParaRPr lang="en-US" dirty="0"/>
          </a:p>
        </p:txBody>
      </p:sp>
    </p:spTree>
    <p:extLst>
      <p:ext uri="{BB962C8B-B14F-4D97-AF65-F5344CB8AC3E}">
        <p14:creationId xmlns:p14="http://schemas.microsoft.com/office/powerpoint/2010/main" val="21509941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37</a:t>
            </a:fld>
            <a:endParaRPr lang="en-US" dirty="0"/>
          </a:p>
        </p:txBody>
      </p:sp>
    </p:spTree>
    <p:extLst>
      <p:ext uri="{BB962C8B-B14F-4D97-AF65-F5344CB8AC3E}">
        <p14:creationId xmlns:p14="http://schemas.microsoft.com/office/powerpoint/2010/main" val="3762762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 </a:t>
            </a:r>
            <a:r>
              <a:rPr lang="en-GB" dirty="0" err="1"/>
              <a:t>enum</a:t>
            </a:r>
            <a:r>
              <a:rPr lang="en-GB" dirty="0"/>
              <a:t> type is a special data type that enables for a variable to be a set of predefined constants. The variable must be equal to one of the values that have been predefined for it. Common examples include compass directions (values of NORTH, SOUTH, EAST, and WEST) and the days of the week.</a:t>
            </a:r>
          </a:p>
          <a:p>
            <a:endParaRPr lang="en-GB" dirty="0"/>
          </a:p>
          <a:p>
            <a:r>
              <a:rPr lang="en-GB" dirty="0"/>
              <a:t>Because they are constants, the names of an </a:t>
            </a:r>
            <a:r>
              <a:rPr lang="en-GB" dirty="0" err="1"/>
              <a:t>enum</a:t>
            </a:r>
            <a:r>
              <a:rPr lang="en-GB" dirty="0"/>
              <a:t> type's fields are in uppercase letters.</a:t>
            </a:r>
          </a:p>
          <a:p>
            <a:endParaRPr lang="en-GB" dirty="0"/>
          </a:p>
          <a:p>
            <a:r>
              <a:rPr lang="en-GB" dirty="0"/>
              <a:t>In the Java programming language, you define an </a:t>
            </a:r>
            <a:r>
              <a:rPr lang="en-GB" dirty="0" err="1"/>
              <a:t>enum</a:t>
            </a:r>
            <a:r>
              <a:rPr lang="en-GB" dirty="0"/>
              <a:t> type by using the </a:t>
            </a:r>
            <a:r>
              <a:rPr lang="en-GB" dirty="0" err="1"/>
              <a:t>enum</a:t>
            </a:r>
            <a:r>
              <a:rPr lang="en-GB" dirty="0"/>
              <a:t> keyword.</a:t>
            </a:r>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5</a:t>
            </a:fld>
            <a:endParaRPr lang="en-US" dirty="0"/>
          </a:p>
        </p:txBody>
      </p:sp>
    </p:spTree>
    <p:extLst>
      <p:ext uri="{BB962C8B-B14F-4D97-AF65-F5344CB8AC3E}">
        <p14:creationId xmlns:p14="http://schemas.microsoft.com/office/powerpoint/2010/main" val="940579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Java programming language, you define an </a:t>
            </a:r>
            <a:r>
              <a:rPr lang="en-GB" dirty="0" err="1"/>
              <a:t>enum</a:t>
            </a:r>
            <a:r>
              <a:rPr lang="en-GB" dirty="0"/>
              <a:t> type by using the </a:t>
            </a:r>
            <a:r>
              <a:rPr lang="en-GB" dirty="0" err="1"/>
              <a:t>enum</a:t>
            </a:r>
            <a:r>
              <a:rPr lang="en-GB" dirty="0"/>
              <a:t> keyword. For example, you would specify a days-of-the-week </a:t>
            </a:r>
            <a:r>
              <a:rPr lang="en-GB" dirty="0" err="1"/>
              <a:t>enum</a:t>
            </a:r>
            <a:r>
              <a:rPr lang="en-GB" dirty="0"/>
              <a:t> type as:</a:t>
            </a:r>
          </a:p>
          <a:p>
            <a:endParaRPr lang="en-GB" dirty="0"/>
          </a:p>
          <a:p>
            <a:r>
              <a:rPr lang="en-GB" dirty="0"/>
              <a:t>public </a:t>
            </a:r>
            <a:r>
              <a:rPr lang="en-GB" dirty="0" err="1"/>
              <a:t>enum</a:t>
            </a:r>
            <a:r>
              <a:rPr lang="en-GB" dirty="0"/>
              <a:t> Day {</a:t>
            </a:r>
          </a:p>
          <a:p>
            <a:r>
              <a:rPr lang="en-GB" dirty="0"/>
              <a:t>    SUNDAY, MONDAY, TUESDAY, WEDNESDAY,</a:t>
            </a:r>
          </a:p>
          <a:p>
            <a:r>
              <a:rPr lang="en-GB" dirty="0"/>
              <a:t>    THURSDAY, FRIDAY, SATURDAY </a:t>
            </a:r>
          </a:p>
          <a:p>
            <a:r>
              <a:rPr lang="en-GB" dirty="0"/>
              <a:t>}</a:t>
            </a:r>
          </a:p>
          <a:p>
            <a:r>
              <a:rPr lang="en-GB" dirty="0"/>
              <a:t>You should use </a:t>
            </a:r>
            <a:r>
              <a:rPr lang="en-GB" dirty="0" err="1"/>
              <a:t>enum</a:t>
            </a:r>
            <a:r>
              <a:rPr lang="en-GB" dirty="0"/>
              <a:t> types any time you need to represent a fixed set of constants. That includes natural </a:t>
            </a:r>
            <a:r>
              <a:rPr lang="en-GB" dirty="0" err="1"/>
              <a:t>enum</a:t>
            </a:r>
            <a:r>
              <a:rPr lang="en-GB" dirty="0"/>
              <a:t> types such as the planets in our solar system and data sets where you know all possible values at compile time—for example, the choices on a menu, command line flags, and so on.</a:t>
            </a:r>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6</a:t>
            </a:fld>
            <a:endParaRPr lang="en-US" dirty="0"/>
          </a:p>
        </p:txBody>
      </p:sp>
    </p:spTree>
    <p:extLst>
      <p:ext uri="{BB962C8B-B14F-4D97-AF65-F5344CB8AC3E}">
        <p14:creationId xmlns:p14="http://schemas.microsoft.com/office/powerpoint/2010/main" val="5147621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7</a:t>
            </a:fld>
            <a:endParaRPr lang="en-US" dirty="0"/>
          </a:p>
        </p:txBody>
      </p:sp>
    </p:spTree>
    <p:extLst>
      <p:ext uri="{BB962C8B-B14F-4D97-AF65-F5344CB8AC3E}">
        <p14:creationId xmlns:p14="http://schemas.microsoft.com/office/powerpoint/2010/main" val="361421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8</a:t>
            </a:fld>
            <a:endParaRPr lang="en-US" dirty="0"/>
          </a:p>
        </p:txBody>
      </p:sp>
    </p:spTree>
    <p:extLst>
      <p:ext uri="{BB962C8B-B14F-4D97-AF65-F5344CB8AC3E}">
        <p14:creationId xmlns:p14="http://schemas.microsoft.com/office/powerpoint/2010/main" val="177294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9</a:t>
            </a:fld>
            <a:endParaRPr lang="en-US" dirty="0"/>
          </a:p>
        </p:txBody>
      </p:sp>
    </p:spTree>
    <p:extLst>
      <p:ext uri="{BB962C8B-B14F-4D97-AF65-F5344CB8AC3E}">
        <p14:creationId xmlns:p14="http://schemas.microsoft.com/office/powerpoint/2010/main" val="4164803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name() returns the string</a:t>
            </a:r>
            <a:r>
              <a:rPr lang="en-GB" baseline="0" dirty="0"/>
              <a:t> representation of the </a:t>
            </a:r>
            <a:r>
              <a:rPr lang="en-GB" baseline="0" dirty="0" err="1"/>
              <a:t>enum</a:t>
            </a:r>
            <a:r>
              <a:rPr lang="en-GB" baseline="0" dirty="0"/>
              <a:t>.</a:t>
            </a:r>
            <a:endParaRPr lang="en-GB" dirty="0"/>
          </a:p>
        </p:txBody>
      </p:sp>
      <p:sp>
        <p:nvSpPr>
          <p:cNvPr id="4" name="Footer Placeholder 3"/>
          <p:cNvSpPr>
            <a:spLocks noGrp="1"/>
          </p:cNvSpPr>
          <p:nvPr>
            <p:ph type="ftr" sz="quarter" idx="10"/>
          </p:nvPr>
        </p:nvSpPr>
        <p:spPr/>
        <p:txBody>
          <a:bodyPr/>
          <a:lstStyle/>
          <a:p>
            <a:r>
              <a:rPr lang="en-US" sz="1000"/>
              <a:t>© Software University Foundation – </a:t>
            </a:r>
            <a:r>
              <a:rPr lang="en-US" sz="1000" u="sng">
                <a:hlinkClick r:id="rId3"/>
              </a:rPr>
              <a:t>http://softuni.org</a:t>
            </a:r>
            <a:endParaRPr lang="en-US" sz="1000"/>
          </a:p>
          <a:p>
            <a:r>
              <a:rPr lang="en-US" sz="1000"/>
              <a:t>This work is licensed under the </a:t>
            </a:r>
            <a:r>
              <a:rPr lang="en-US" sz="1000" u="sng" noProof="1">
                <a:hlinkClick r:id="rId4"/>
              </a:rPr>
              <a:t>Creative Commons Attribution-NonCommercial-ShareAlike</a:t>
            </a:r>
            <a:r>
              <a:rPr lang="en-US" sz="1000" noProof="1"/>
              <a:t> </a:t>
            </a:r>
            <a:r>
              <a:rPr lang="en-US" sz="1000"/>
              <a:t>license.</a:t>
            </a:r>
            <a:endParaRPr lang="en-US" sz="1000" dirty="0"/>
          </a:p>
        </p:txBody>
      </p:sp>
      <p:sp>
        <p:nvSpPr>
          <p:cNvPr id="5" name="Slide Number Placeholder 4"/>
          <p:cNvSpPr>
            <a:spLocks noGrp="1"/>
          </p:cNvSpPr>
          <p:nvPr>
            <p:ph type="sldNum" sz="quarter" idx="11"/>
          </p:nvPr>
        </p:nvSpPr>
        <p:spPr/>
        <p:txBody>
          <a:bodyPr/>
          <a:lstStyle/>
          <a:p>
            <a:fld id="{3EBA5BD7-F043-4D1B-AA17-CD412FC534DE}" type="slidenum">
              <a:rPr lang="en-US" smtClean="0"/>
              <a:pPr/>
              <a:t>10</a:t>
            </a:fld>
            <a:endParaRPr lang="en-US" dirty="0"/>
          </a:p>
        </p:txBody>
      </p:sp>
    </p:spTree>
    <p:extLst>
      <p:ext uri="{BB962C8B-B14F-4D97-AF65-F5344CB8AC3E}">
        <p14:creationId xmlns:p14="http://schemas.microsoft.com/office/powerpoint/2010/main" val="1874417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judge.softuni.bg/" TargetMode="External"/><Relationship Id="rId3" Type="http://schemas.openxmlformats.org/officeDocument/2006/relationships/image" Target="../media/image6.png"/><Relationship Id="rId7" Type="http://schemas.openxmlformats.org/officeDocument/2006/relationships/hyperlink" Target="http://forum.softuni.bg/" TargetMode="External"/><Relationship Id="rId12" Type="http://schemas.openxmlformats.org/officeDocument/2006/relationships/hyperlink" Target="http://www.introprogramming.info/" TargetMode="External"/><Relationship Id="rId2" Type="http://schemas.openxmlformats.org/officeDocument/2006/relationships/image" Target="../media/image5.jpeg"/><Relationship Id="rId1" Type="http://schemas.openxmlformats.org/officeDocument/2006/relationships/slideMaster" Target="../slideMasters/slideMaster1.xml"/><Relationship Id="rId6" Type="http://schemas.openxmlformats.org/officeDocument/2006/relationships/hyperlink" Target="http://www.nakov.com/" TargetMode="External"/><Relationship Id="rId11" Type="http://schemas.openxmlformats.org/officeDocument/2006/relationships/hyperlink" Target="http://www.youtube.com/SoftwareUniversity" TargetMode="External"/><Relationship Id="rId5" Type="http://schemas.openxmlformats.org/officeDocument/2006/relationships/hyperlink" Target="http://softuni.org/" TargetMode="External"/><Relationship Id="rId10" Type="http://schemas.openxmlformats.org/officeDocument/2006/relationships/hyperlink" Target="https://twitter.com/softunibg" TargetMode="External"/><Relationship Id="rId4" Type="http://schemas.openxmlformats.org/officeDocument/2006/relationships/hyperlink" Target="http://softuni.bg/" TargetMode="External"/><Relationship Id="rId9" Type="http://schemas.openxmlformats.org/officeDocument/2006/relationships/hyperlink" Target="https://www.facebook.com/SoftwareUniversity"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66413" y="314301"/>
            <a:ext cx="7382341" cy="2000251"/>
          </a:xfrm>
        </p:spPr>
        <p:txBody>
          <a:bodyPr lIns="0" tIns="0" rIns="0" bIns="0">
            <a:normAutofit/>
          </a:bodyPr>
          <a:lstStyle>
            <a:lvl1pPr algn="r">
              <a:defRPr sz="5400">
                <a:solidFill>
                  <a:srgbClr val="F6D18E"/>
                </a:solidFill>
              </a:defRPr>
            </a:lvl1pPr>
          </a:lstStyle>
          <a:p>
            <a:r>
              <a:rPr lang="en-US" dirty="0"/>
              <a:t>Presentation Title</a:t>
            </a:r>
            <a:endParaRPr dirty="0"/>
          </a:p>
        </p:txBody>
      </p:sp>
      <p:sp>
        <p:nvSpPr>
          <p:cNvPr id="3" name="Subtitle 2"/>
          <p:cNvSpPr>
            <a:spLocks noGrp="1"/>
          </p:cNvSpPr>
          <p:nvPr>
            <p:ph type="subTitle" idx="1" hasCustomPrompt="1"/>
          </p:nvPr>
        </p:nvSpPr>
        <p:spPr>
          <a:xfrm>
            <a:off x="4366413" y="2346299"/>
            <a:ext cx="7382341" cy="1752600"/>
          </a:xfrm>
        </p:spPr>
        <p:txBody>
          <a:bodyPr lIns="0" tIns="0" rIns="0" bIns="0">
            <a:normAutofit/>
          </a:bodyPr>
          <a:lstStyle>
            <a:lvl1pPr marL="0" indent="0" algn="r">
              <a:spcBef>
                <a:spcPts val="0"/>
              </a:spcBef>
              <a:buNone/>
              <a:defRPr sz="4000" cap="none"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Presentation Subtitle</a:t>
            </a:r>
            <a:endParaRPr dirty="0"/>
          </a:p>
        </p:txBody>
      </p:sp>
      <p:sp>
        <p:nvSpPr>
          <p:cNvPr id="25" name="Text Placeholder 13"/>
          <p:cNvSpPr>
            <a:spLocks noGrp="1"/>
          </p:cNvSpPr>
          <p:nvPr>
            <p:ph type="body" sz="quarter" idx="10" hasCustomPrompt="1"/>
          </p:nvPr>
        </p:nvSpPr>
        <p:spPr bwMode="auto">
          <a:xfrm>
            <a:off x="760412" y="4164083"/>
            <a:ext cx="3187613" cy="525135"/>
          </a:xfrm>
          <a:prstGeom prst="rect">
            <a:avLst/>
          </a:prstGeom>
          <a:noFill/>
          <a:effectLst/>
        </p:spPr>
        <p:txBody>
          <a:bodyPr wrap="square" lIns="36000" tIns="36000" rIns="36000" bIns="36000" rtlCol="0" anchor="b" anchorCtr="0">
            <a:spAutoFit/>
          </a:bodyPr>
          <a:lstStyle>
            <a:lvl1pPr marL="0" indent="0" algn="l" rtl="0" fontAlgn="base">
              <a:spcBef>
                <a:spcPct val="0"/>
              </a:spcBef>
              <a:spcAft>
                <a:spcPct val="0"/>
              </a:spcAft>
              <a:buNone/>
              <a:defRPr lang="en-US" sz="2800" b="1" kern="1200" baseline="0" dirty="0" smtClean="0">
                <a:solidFill>
                  <a:srgbClr val="EE792A"/>
                </a:solidFill>
                <a:effectLst/>
                <a:latin typeface="+mn-lt"/>
                <a:ea typeface="+mn-ea"/>
                <a:cs typeface="+mn-cs"/>
              </a:defRPr>
            </a:lvl1pPr>
          </a:lstStyle>
          <a:p>
            <a:pPr lvl="0"/>
            <a:r>
              <a:rPr lang="en-US" dirty="0"/>
              <a:t>Author Name</a:t>
            </a:r>
          </a:p>
        </p:txBody>
      </p:sp>
      <p:sp>
        <p:nvSpPr>
          <p:cNvPr id="31" name="Picture Placeholder 4"/>
          <p:cNvSpPr>
            <a:spLocks noGrp="1"/>
          </p:cNvSpPr>
          <p:nvPr>
            <p:ph type="pic" sz="quarter" idx="16" hasCustomPrompt="1"/>
          </p:nvPr>
        </p:nvSpPr>
        <p:spPr>
          <a:xfrm>
            <a:off x="4366413" y="4191000"/>
            <a:ext cx="7382341" cy="1905000"/>
          </a:xfrm>
          <a:prstGeom prst="rect">
            <a:avLst/>
          </a:prstGeom>
        </p:spPr>
        <p:txBody>
          <a:bodyPr lIns="108000" tIns="36000" rIns="108000" bIns="36000"/>
          <a:lstStyle>
            <a:lvl1pPr marL="0" indent="0">
              <a:buNone/>
              <a:defRPr/>
            </a:lvl1pPr>
          </a:lstStyle>
          <a:p>
            <a:r>
              <a:rPr lang="en-US" dirty="0"/>
              <a:t>Insert a Picture Here</a:t>
            </a:r>
          </a:p>
        </p:txBody>
      </p:sp>
      <p:sp>
        <p:nvSpPr>
          <p:cNvPr id="32" name="Text Placeholder 13"/>
          <p:cNvSpPr>
            <a:spLocks noGrp="1"/>
          </p:cNvSpPr>
          <p:nvPr>
            <p:ph type="body" sz="quarter" idx="13" hasCustomPrompt="1"/>
          </p:nvPr>
        </p:nvSpPr>
        <p:spPr bwMode="auto">
          <a:xfrm>
            <a:off x="760413" y="4633982"/>
            <a:ext cx="3187614" cy="44434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00" b="1" kern="1200" dirty="0" smtClean="0">
                <a:solidFill>
                  <a:srgbClr val="F4B36C"/>
                </a:solidFill>
                <a:effectLst/>
                <a:latin typeface="+mn-lt"/>
                <a:ea typeface="+mn-ea"/>
                <a:cs typeface="+mn-cs"/>
              </a:defRPr>
            </a:lvl1pPr>
          </a:lstStyle>
          <a:p>
            <a:pPr lvl="0"/>
            <a:r>
              <a:rPr lang="en-US" dirty="0"/>
              <a:t>Position</a:t>
            </a:r>
          </a:p>
        </p:txBody>
      </p:sp>
      <p:sp>
        <p:nvSpPr>
          <p:cNvPr id="33" name="Text Placeholder 13"/>
          <p:cNvSpPr>
            <a:spLocks noGrp="1"/>
          </p:cNvSpPr>
          <p:nvPr>
            <p:ph type="body" sz="quarter" idx="14" hasCustomPrompt="1"/>
          </p:nvPr>
        </p:nvSpPr>
        <p:spPr bwMode="auto">
          <a:xfrm>
            <a:off x="760412" y="5011671"/>
            <a:ext cx="3187613" cy="395869"/>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000" b="1" kern="1200" dirty="0" smtClean="0">
                <a:solidFill>
                  <a:schemeClr val="accent1">
                    <a:lumMod val="40000"/>
                    <a:lumOff val="60000"/>
                  </a:schemeClr>
                </a:solidFill>
                <a:effectLst/>
                <a:latin typeface="+mn-lt"/>
                <a:ea typeface="+mn-ea"/>
                <a:cs typeface="+mn-cs"/>
              </a:defRPr>
            </a:lvl1pPr>
          </a:lstStyle>
          <a:p>
            <a:pPr lvl="0"/>
            <a:r>
              <a:rPr lang="en-US" dirty="0"/>
              <a:t>Web Site</a:t>
            </a:r>
          </a:p>
        </p:txBody>
      </p:sp>
      <p:sp>
        <p:nvSpPr>
          <p:cNvPr id="34" name="Text Placeholder 13"/>
          <p:cNvSpPr>
            <a:spLocks noGrp="1"/>
          </p:cNvSpPr>
          <p:nvPr>
            <p:ph type="body" sz="quarter" idx="17" hasCustomPrompt="1"/>
          </p:nvPr>
        </p:nvSpPr>
        <p:spPr bwMode="auto">
          <a:xfrm>
            <a:off x="760412" y="5394605"/>
            <a:ext cx="3187613" cy="363552"/>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800" b="1" kern="1200" dirty="0" smtClean="0">
                <a:solidFill>
                  <a:srgbClr val="F27A44"/>
                </a:solidFill>
                <a:effectLst/>
                <a:latin typeface="+mn-lt"/>
                <a:ea typeface="+mn-ea"/>
                <a:cs typeface="+mn-cs"/>
              </a:defRPr>
            </a:lvl1pPr>
          </a:lstStyle>
          <a:p>
            <a:pPr lvl="0"/>
            <a:r>
              <a:rPr lang="en-US" dirty="0"/>
              <a:t>Company Name</a:t>
            </a:r>
          </a:p>
        </p:txBody>
      </p:sp>
      <p:sp>
        <p:nvSpPr>
          <p:cNvPr id="35" name="Text Placeholder 13"/>
          <p:cNvSpPr>
            <a:spLocks noGrp="1"/>
          </p:cNvSpPr>
          <p:nvPr>
            <p:ph type="body" sz="quarter" idx="18" hasCustomPrompt="1"/>
          </p:nvPr>
        </p:nvSpPr>
        <p:spPr bwMode="auto">
          <a:xfrm>
            <a:off x="760412" y="5735767"/>
            <a:ext cx="3187613" cy="331235"/>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600" b="1" kern="1200" dirty="0" smtClean="0">
                <a:solidFill>
                  <a:srgbClr val="F27A44"/>
                </a:solidFill>
                <a:effectLst/>
                <a:latin typeface="+mn-lt"/>
                <a:ea typeface="+mn-ea"/>
                <a:cs typeface="+mn-cs"/>
              </a:defRPr>
            </a:lvl1pPr>
          </a:lstStyle>
          <a:p>
            <a:pPr lvl="0"/>
            <a:r>
              <a:rPr lang="en-US" dirty="0"/>
              <a:t>Company Web Site</a:t>
            </a:r>
          </a:p>
        </p:txBody>
      </p:sp>
    </p:spTree>
    <p:extLst>
      <p:ext uri="{BB962C8B-B14F-4D97-AF65-F5344CB8AC3E}">
        <p14:creationId xmlns:p14="http://schemas.microsoft.com/office/powerpoint/2010/main" val="1847488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7/20/2016</a:t>
            </a:fld>
            <a:endParaRPr lang="en-US" dirty="0"/>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pic>
        <p:nvPicPr>
          <p:cNvPr id="1026" name="Picture 2" descr="D:\_WORK PROJECTS\Nakov\Presentation Slides Design\STORE\Software University Foundation Logo BG and ENG black WHITOUT background CMYK.png"/>
          <p:cNvPicPr>
            <a:picLocks noChangeAspect="1" noChangeArrowheads="1"/>
          </p:cNvPicPr>
          <p:nvPr userDrawn="1"/>
        </p:nvPicPr>
        <p:blipFill>
          <a:blip r:embed="rId3"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1406769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6212" y="4953000"/>
            <a:ext cx="8938472" cy="820600"/>
          </a:xfrm>
        </p:spPr>
        <p:txBody>
          <a:bodyPr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1446212" y="5754968"/>
            <a:ext cx="8938472" cy="688256"/>
          </a:xfrm>
        </p:spPr>
        <p:txBody>
          <a:bodyPr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pic>
        <p:nvPicPr>
          <p:cNvPr id="9" name="Picture 2" descr="D:\_WORK PROJECTS\Nakov\Presentation Slides Design\STORE\Software University Foundation Logo BG and ENG black WHITOUT background CMYK.png"/>
          <p:cNvPicPr>
            <a:picLocks noChangeAspect="1" noChangeArrowheads="1"/>
          </p:cNvPicPr>
          <p:nvPr userDrawn="1"/>
        </p:nvPicPr>
        <p:blipFill>
          <a:blip r:embed="rId3"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3616330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478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Questions Slide">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8" name="Rectangle 27"/>
          <p:cNvSpPr/>
          <p:nvPr userDrawn="1"/>
        </p:nvSpPr>
        <p:spPr>
          <a:xfrm rot="20967018">
            <a:off x="52437" y="3176455"/>
            <a:ext cx="7313295" cy="1261884"/>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marL="0" lvl="0" indent="0" algn="ctr" eaLnBrk="0" hangingPunct="0">
              <a:lnSpc>
                <a:spcPct val="100000"/>
              </a:lnSpc>
              <a:spcBef>
                <a:spcPts val="0"/>
              </a:spcBef>
              <a:spcAft>
                <a:spcPts val="0"/>
              </a:spcAft>
              <a:buClr>
                <a:schemeClr val="accent5">
                  <a:lumMod val="40000"/>
                  <a:lumOff val="60000"/>
                </a:schemeClr>
              </a:buClr>
              <a:buSzPct val="70000"/>
              <a:buFont typeface="Wingdings 2" pitchFamily="18" charset="2"/>
              <a:buNone/>
            </a:pPr>
            <a:r>
              <a:rPr lang="en-US" sz="10000" b="1" kern="1200" noProof="0" dirty="0">
                <a:solidFill>
                  <a:srgbClr val="F3BE60"/>
                </a:solidFill>
                <a:latin typeface="+mj-lt"/>
                <a:ea typeface="+mj-ea"/>
                <a:cs typeface="+mj-cs"/>
              </a:rPr>
              <a:t>Questions?</a:t>
            </a:r>
            <a:endParaRPr lang="en-US" sz="10000" b="1" spc="150" dirty="0">
              <a:ln w="11430"/>
              <a:solidFill>
                <a:schemeClr val="tx1">
                  <a:lumMod val="40000"/>
                  <a:lumOff val="60000"/>
                </a:schemeClr>
              </a:solidFill>
              <a:effectLst>
                <a:outerShdw blurRad="25400" algn="tl" rotWithShape="0">
                  <a:srgbClr val="000000">
                    <a:alpha val="43000"/>
                  </a:srgbClr>
                </a:outerShdw>
              </a:effectLst>
              <a:latin typeface="+mn-lt"/>
            </a:endParaRPr>
          </a:p>
        </p:txBody>
      </p:sp>
      <p:sp>
        <p:nvSpPr>
          <p:cNvPr id="29" name="Text Placeholder 29"/>
          <p:cNvSpPr>
            <a:spLocks noGrp="1"/>
          </p:cNvSpPr>
          <p:nvPr>
            <p:ph type="body" sz="quarter" idx="10" hasCustomPrompt="1"/>
          </p:nvPr>
        </p:nvSpPr>
        <p:spPr>
          <a:xfrm>
            <a:off x="1529384" y="6400802"/>
            <a:ext cx="10482604" cy="363552"/>
          </a:xfrm>
          <a:prstGeom prst="rect">
            <a:avLst/>
          </a:prstGeom>
        </p:spPr>
        <p:txBody>
          <a:bodyPr wrap="square" lIns="36000" rIns="36000">
            <a:spAutoFit/>
          </a:bodyPr>
          <a:lstStyle>
            <a:lvl1pPr marL="0" indent="0" algn="r">
              <a:buNone/>
              <a:defRPr sz="1800">
                <a:latin typeface="+mn-lt"/>
              </a:defRPr>
            </a:lvl1pPr>
          </a:lstStyle>
          <a:p>
            <a:pPr lvl="0"/>
            <a:r>
              <a:rPr lang="en-US" dirty="0"/>
              <a:t>Course Web Site</a:t>
            </a:r>
          </a:p>
        </p:txBody>
      </p:sp>
      <p:pic>
        <p:nvPicPr>
          <p:cNvPr id="55" name="Picture 5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838412" y="261000"/>
            <a:ext cx="2050131" cy="670675"/>
          </a:xfrm>
          <a:prstGeom prst="rect">
            <a:avLst/>
          </a:prstGeom>
        </p:spPr>
      </p:pic>
      <p:sp>
        <p:nvSpPr>
          <p:cNvPr id="50"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Presentation Title</a:t>
            </a:r>
            <a:endParaRPr dirty="0"/>
          </a:p>
        </p:txBody>
      </p:sp>
      <p:sp>
        <p:nvSpPr>
          <p:cNvPr id="2" name="TextBox 1">
            <a:hlinkClick r:id="rId4" tooltip="Software University - Quality Education, Profession and Job for Software Engineers"/>
          </p:cNvPr>
          <p:cNvSpPr txBox="1"/>
          <p:nvPr userDrawn="1"/>
        </p:nvSpPr>
        <p:spPr>
          <a:xfrm rot="322982">
            <a:off x="10066442" y="2253546"/>
            <a:ext cx="303288" cy="400110"/>
          </a:xfrm>
          <a:prstGeom prst="rect">
            <a:avLst/>
          </a:prstGeom>
          <a:noFill/>
        </p:spPr>
        <p:txBody>
          <a:bodyPr wrap="none" rtlCol="0">
            <a:spAutoFit/>
          </a:bodyPr>
          <a:lstStyle/>
          <a:p>
            <a:r>
              <a:rPr lang="en-US" sz="2000" b="1" dirty="0">
                <a:solidFill>
                  <a:srgbClr val="603A14"/>
                </a:solidFill>
              </a:rPr>
              <a:t>?</a:t>
            </a:r>
          </a:p>
        </p:txBody>
      </p:sp>
      <p:sp>
        <p:nvSpPr>
          <p:cNvPr id="27" name="TextBox 26">
            <a:hlinkClick r:id="rId5" tooltip="Software University Foundaton"/>
          </p:cNvPr>
          <p:cNvSpPr txBox="1"/>
          <p:nvPr userDrawn="1"/>
        </p:nvSpPr>
        <p:spPr>
          <a:xfrm rot="20630519">
            <a:off x="7568290" y="4341197"/>
            <a:ext cx="303288" cy="400110"/>
          </a:xfrm>
          <a:prstGeom prst="rect">
            <a:avLst/>
          </a:prstGeom>
          <a:noFill/>
        </p:spPr>
        <p:txBody>
          <a:bodyPr wrap="none" rtlCol="0">
            <a:spAutoFit/>
          </a:bodyPr>
          <a:lstStyle/>
          <a:p>
            <a:r>
              <a:rPr lang="en-US" sz="2000" b="1" dirty="0">
                <a:solidFill>
                  <a:srgbClr val="603A14"/>
                </a:solidFill>
              </a:rPr>
              <a:t>?</a:t>
            </a:r>
          </a:p>
        </p:txBody>
      </p:sp>
      <p:sp>
        <p:nvSpPr>
          <p:cNvPr id="51" name="TextBox 50">
            <a:hlinkClick r:id="rId6" tooltip="Svetlin Nakov - Programming and Education for Developers"/>
          </p:cNvPr>
          <p:cNvSpPr txBox="1"/>
          <p:nvPr userDrawn="1"/>
        </p:nvSpPr>
        <p:spPr>
          <a:xfrm>
            <a:off x="11500162" y="4679637"/>
            <a:ext cx="255198" cy="276999"/>
          </a:xfrm>
          <a:prstGeom prst="rect">
            <a:avLst/>
          </a:prstGeom>
          <a:noFill/>
        </p:spPr>
        <p:txBody>
          <a:bodyPr wrap="none" rtlCol="0">
            <a:spAutoFit/>
          </a:bodyPr>
          <a:lstStyle/>
          <a:p>
            <a:r>
              <a:rPr lang="en-US" sz="1200" dirty="0">
                <a:solidFill>
                  <a:srgbClr val="603A14"/>
                </a:solidFill>
              </a:rPr>
              <a:t>?</a:t>
            </a:r>
          </a:p>
        </p:txBody>
      </p:sp>
      <p:sp>
        <p:nvSpPr>
          <p:cNvPr id="52" name="TextBox 51">
            <a:hlinkClick r:id="rId7" tooltip="Software University - Discussion Forum"/>
          </p:cNvPr>
          <p:cNvSpPr txBox="1"/>
          <p:nvPr userDrawn="1"/>
        </p:nvSpPr>
        <p:spPr>
          <a:xfrm rot="20971262">
            <a:off x="6094412" y="6109081"/>
            <a:ext cx="268022" cy="307777"/>
          </a:xfrm>
          <a:prstGeom prst="rect">
            <a:avLst/>
          </a:prstGeom>
          <a:noFill/>
        </p:spPr>
        <p:txBody>
          <a:bodyPr wrap="none" rtlCol="0">
            <a:spAutoFit/>
          </a:bodyPr>
          <a:lstStyle/>
          <a:p>
            <a:r>
              <a:rPr lang="en-US" sz="1400" dirty="0">
                <a:solidFill>
                  <a:srgbClr val="603A14"/>
                </a:solidFill>
              </a:rPr>
              <a:t>?</a:t>
            </a:r>
          </a:p>
        </p:txBody>
      </p:sp>
      <p:sp>
        <p:nvSpPr>
          <p:cNvPr id="53" name="TextBox 52">
            <a:hlinkClick r:id="rId8" tooltip="Software University - Online Judge System"/>
          </p:cNvPr>
          <p:cNvSpPr txBox="1"/>
          <p:nvPr userDrawn="1"/>
        </p:nvSpPr>
        <p:spPr>
          <a:xfrm rot="569019">
            <a:off x="9155998" y="4032736"/>
            <a:ext cx="292068" cy="369332"/>
          </a:xfrm>
          <a:prstGeom prst="rect">
            <a:avLst/>
          </a:prstGeom>
          <a:noFill/>
        </p:spPr>
        <p:txBody>
          <a:bodyPr wrap="none" rtlCol="0">
            <a:spAutoFit/>
          </a:bodyPr>
          <a:lstStyle/>
          <a:p>
            <a:r>
              <a:rPr lang="en-US" sz="1800" b="1" dirty="0">
                <a:solidFill>
                  <a:srgbClr val="603A14"/>
                </a:solidFill>
              </a:rPr>
              <a:t>?</a:t>
            </a:r>
          </a:p>
        </p:txBody>
      </p:sp>
      <p:sp>
        <p:nvSpPr>
          <p:cNvPr id="54" name="TextBox 53">
            <a:hlinkClick r:id="rId9" tooltip="Software University @ Facebook"/>
          </p:cNvPr>
          <p:cNvSpPr txBox="1"/>
          <p:nvPr userDrawn="1"/>
        </p:nvSpPr>
        <p:spPr>
          <a:xfrm rot="219682">
            <a:off x="7047355" y="2560119"/>
            <a:ext cx="327334" cy="461665"/>
          </a:xfrm>
          <a:prstGeom prst="rect">
            <a:avLst/>
          </a:prstGeom>
          <a:noFill/>
        </p:spPr>
        <p:txBody>
          <a:bodyPr wrap="none" rtlCol="0">
            <a:spAutoFit/>
          </a:bodyPr>
          <a:lstStyle/>
          <a:p>
            <a:r>
              <a:rPr lang="en-US" sz="2400" b="1" dirty="0">
                <a:solidFill>
                  <a:srgbClr val="603A14"/>
                </a:solidFill>
              </a:rPr>
              <a:t>?</a:t>
            </a:r>
          </a:p>
        </p:txBody>
      </p:sp>
      <p:sp>
        <p:nvSpPr>
          <p:cNvPr id="56" name="TextBox 55">
            <a:hlinkClick r:id="rId10" tooltip="Software University @ Twitter"/>
          </p:cNvPr>
          <p:cNvSpPr txBox="1"/>
          <p:nvPr userDrawn="1"/>
        </p:nvSpPr>
        <p:spPr>
          <a:xfrm rot="20972266">
            <a:off x="11754532" y="2320841"/>
            <a:ext cx="268022" cy="307777"/>
          </a:xfrm>
          <a:prstGeom prst="rect">
            <a:avLst/>
          </a:prstGeom>
          <a:noFill/>
        </p:spPr>
        <p:txBody>
          <a:bodyPr wrap="none" rtlCol="0">
            <a:spAutoFit/>
          </a:bodyPr>
          <a:lstStyle/>
          <a:p>
            <a:r>
              <a:rPr lang="en-US" sz="1400" dirty="0">
                <a:solidFill>
                  <a:srgbClr val="603A14"/>
                </a:solidFill>
              </a:rPr>
              <a:t>?</a:t>
            </a:r>
          </a:p>
        </p:txBody>
      </p:sp>
      <p:sp>
        <p:nvSpPr>
          <p:cNvPr id="57" name="TextBox 56">
            <a:hlinkClick r:id="rId11" tooltip="Software University @ YouTube - free training courses and video lessons for software engineers"/>
          </p:cNvPr>
          <p:cNvSpPr txBox="1"/>
          <p:nvPr userDrawn="1"/>
        </p:nvSpPr>
        <p:spPr>
          <a:xfrm rot="562174">
            <a:off x="11774596" y="3447926"/>
            <a:ext cx="255198" cy="276999"/>
          </a:xfrm>
          <a:prstGeom prst="rect">
            <a:avLst/>
          </a:prstGeom>
          <a:noFill/>
        </p:spPr>
        <p:txBody>
          <a:bodyPr wrap="none" rtlCol="0">
            <a:spAutoFit/>
          </a:bodyPr>
          <a:lstStyle/>
          <a:p>
            <a:r>
              <a:rPr lang="en-US" sz="1200" dirty="0">
                <a:solidFill>
                  <a:srgbClr val="603A14"/>
                </a:solidFill>
              </a:rPr>
              <a:t>?</a:t>
            </a:r>
          </a:p>
        </p:txBody>
      </p:sp>
      <p:sp>
        <p:nvSpPr>
          <p:cNvPr id="58" name="TextBox 57">
            <a:hlinkClick r:id="rId12" tooltip="Programming Fundamentals Book and Vide Lessons: Learn C#, Programming, Data Structures, Algorithms and Quality Coding"/>
          </p:cNvPr>
          <p:cNvSpPr txBox="1"/>
          <p:nvPr userDrawn="1"/>
        </p:nvSpPr>
        <p:spPr>
          <a:xfrm rot="571210">
            <a:off x="11136783" y="5625911"/>
            <a:ext cx="268022" cy="307777"/>
          </a:xfrm>
          <a:prstGeom prst="rect">
            <a:avLst/>
          </a:prstGeom>
          <a:noFill/>
        </p:spPr>
        <p:txBody>
          <a:bodyPr wrap="none" rtlCol="0">
            <a:spAutoFit/>
          </a:bodyPr>
          <a:lstStyle/>
          <a:p>
            <a:r>
              <a:rPr lang="en-US" sz="1400" dirty="0">
                <a:solidFill>
                  <a:srgbClr val="603A14"/>
                </a:solidFill>
              </a:rPr>
              <a:t>?</a:t>
            </a:r>
          </a:p>
        </p:txBody>
      </p:sp>
    </p:spTree>
    <p:extLst>
      <p:ext uri="{BB962C8B-B14F-4D97-AF65-F5344CB8AC3E}">
        <p14:creationId xmlns:p14="http://schemas.microsoft.com/office/powerpoint/2010/main" val="25887996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7/20/2016</a:t>
            </a:fld>
            <a:endParaRPr lang="en-US" dirty="0"/>
          </a:p>
        </p:txBody>
      </p:sp>
      <p:sp>
        <p:nvSpPr>
          <p:cNvPr id="5"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 name="Title Placeholder 1"/>
          <p:cNvSpPr>
            <a:spLocks noGrp="1"/>
          </p:cNvSpPr>
          <p:nvPr>
            <p:ph type="title"/>
          </p:nvPr>
        </p:nvSpPr>
        <p:spPr>
          <a:xfrm>
            <a:off x="190403" y="39574"/>
            <a:ext cx="11806432" cy="1111549"/>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
        <p:nvSpPr>
          <p:cNvPr id="3" name="Text Placeholder 2"/>
          <p:cNvSpPr>
            <a:spLocks noGrp="1"/>
          </p:cNvSpPr>
          <p:nvPr>
            <p:ph type="body" idx="1"/>
          </p:nvPr>
        </p:nvSpPr>
        <p:spPr>
          <a:xfrm>
            <a:off x="190413" y="1151123"/>
            <a:ext cx="11804822" cy="5570353"/>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7" r:id="rId4"/>
    <p:sldLayoutId id="2147483672" r:id="rId5"/>
  </p:sldLayoutIdLst>
  <p:hf hdr="0" ftr="0" dt="0"/>
  <p:txStyles>
    <p:titleStyle>
      <a:lvl1pPr algn="l" defTabSz="1218987" rtl="0" eaLnBrk="1" latinLnBrk="0" hangingPunct="1">
        <a:lnSpc>
          <a:spcPct val="90000"/>
        </a:lnSpc>
        <a:spcBef>
          <a:spcPct val="0"/>
        </a:spcBef>
        <a:buNone/>
        <a:defRPr sz="4000" b="1" kern="1200">
          <a:solidFill>
            <a:srgbClr val="F3BE60"/>
          </a:solidFill>
          <a:latin typeface="+mj-lt"/>
          <a:ea typeface="+mj-ea"/>
          <a:cs typeface="+mj-cs"/>
        </a:defRPr>
      </a:lvl1pPr>
    </p:titleStyle>
    <p:body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1843"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oftuni.bg/" TargetMode="External"/><Relationship Id="rId7"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hyperlink" Target="http://www.softwaregroup-bg.com/" TargetMode="External"/><Relationship Id="rId18" Type="http://schemas.openxmlformats.org/officeDocument/2006/relationships/image" Target="../media/image25.png"/><Relationship Id="rId3" Type="http://schemas.openxmlformats.org/officeDocument/2006/relationships/hyperlink" Target="http://www.vivacom.bg/" TargetMode="External"/><Relationship Id="rId7" Type="http://schemas.openxmlformats.org/officeDocument/2006/relationships/hyperlink" Target="http://www.sbtech.com/" TargetMode="External"/><Relationship Id="rId12" Type="http://schemas.openxmlformats.org/officeDocument/2006/relationships/image" Target="../media/image21.png"/><Relationship Id="rId17" Type="http://schemas.openxmlformats.org/officeDocument/2006/relationships/image" Target="../media/image24.png"/><Relationship Id="rId2" Type="http://schemas.openxmlformats.org/officeDocument/2006/relationships/notesSlide" Target="../notesSlides/notesSlide34.xml"/><Relationship Id="rId16" Type="http://schemas.openxmlformats.org/officeDocument/2006/relationships/image" Target="../media/image23.png"/><Relationship Id="rId1" Type="http://schemas.openxmlformats.org/officeDocument/2006/relationships/slideLayout" Target="../slideLayouts/slideLayout5.xml"/><Relationship Id="rId6" Type="http://schemas.openxmlformats.org/officeDocument/2006/relationships/image" Target="../media/image18.png"/><Relationship Id="rId11" Type="http://schemas.openxmlformats.org/officeDocument/2006/relationships/hyperlink" Target="http://smartit.bg/" TargetMode="External"/><Relationship Id="rId5" Type="http://schemas.openxmlformats.org/officeDocument/2006/relationships/hyperlink" Target="http://xs-software.com/" TargetMode="External"/><Relationship Id="rId15" Type="http://schemas.openxmlformats.org/officeDocument/2006/relationships/hyperlink" Target="http://www.superhosting.bg/" TargetMode="External"/><Relationship Id="rId10" Type="http://schemas.openxmlformats.org/officeDocument/2006/relationships/image" Target="../media/image20.png"/><Relationship Id="rId19" Type="http://schemas.openxmlformats.org/officeDocument/2006/relationships/hyperlink" Target="https://softuni.bg/courses/oop/" TargetMode="External"/><Relationship Id="rId4" Type="http://schemas.openxmlformats.org/officeDocument/2006/relationships/image" Target="../media/image17.jpeg"/><Relationship Id="rId9" Type="http://schemas.openxmlformats.org/officeDocument/2006/relationships/hyperlink" Target="http://komfo.com/" TargetMode="External"/><Relationship Id="rId14" Type="http://schemas.openxmlformats.org/officeDocument/2006/relationships/image" Target="../media/image22.png"/></Relationships>
</file>

<file path=ppt/slides/_rels/slide36.xml.rels><?xml version="1.0" encoding="UTF-8" standalone="yes"?>
<Relationships xmlns="http://schemas.openxmlformats.org/package/2006/relationships"><Relationship Id="rId8" Type="http://schemas.openxmlformats.org/officeDocument/2006/relationships/hyperlink" Target="http://creativecommons.org/licenses/by-nc-sa/3.0/deed.en_US" TargetMode="External"/><Relationship Id="rId3" Type="http://schemas.openxmlformats.org/officeDocument/2006/relationships/hyperlink" Target="http://creativecommons.org/licenses/by-nc-sa/4.0/" TargetMode="External"/><Relationship Id="rId7" Type="http://schemas.openxmlformats.org/officeDocument/2006/relationships/hyperlink" Target="https://telerikacademy.com/Courses/Courses/Details/159"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hyperlink" Target="http://creativecommons.org/licenses/by-sa/4.0/" TargetMode="External"/><Relationship Id="rId5" Type="http://schemas.openxmlformats.org/officeDocument/2006/relationships/hyperlink" Target="http://www.introprogramming.info/intro-java-book/" TargetMode="External"/><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0.png"/><Relationship Id="rId3" Type="http://schemas.openxmlformats.org/officeDocument/2006/relationships/hyperlink" Target="http://softuni.org/" TargetMode="External"/><Relationship Id="rId7" Type="http://schemas.openxmlformats.org/officeDocument/2006/relationships/hyperlink" Target="http://forum.softuni.bg/" TargetMode="External"/><Relationship Id="rId12" Type="http://schemas.openxmlformats.org/officeDocument/2006/relationships/image" Target="../media/image29.png"/><Relationship Id="rId2" Type="http://schemas.openxmlformats.org/officeDocument/2006/relationships/notesSlide" Target="../notesSlides/notesSlide36.xml"/><Relationship Id="rId1" Type="http://schemas.openxmlformats.org/officeDocument/2006/relationships/slideLayout" Target="../slideLayouts/slideLayout4.xml"/><Relationship Id="rId6" Type="http://schemas.openxmlformats.org/officeDocument/2006/relationships/hyperlink" Target="http://www.youtube.com/SoftwareUniversity" TargetMode="External"/><Relationship Id="rId11" Type="http://schemas.openxmlformats.org/officeDocument/2006/relationships/image" Target="../media/image28.png"/><Relationship Id="rId5" Type="http://schemas.openxmlformats.org/officeDocument/2006/relationships/hyperlink" Target="https://www.facebook.com/SoftwareUniversity" TargetMode="External"/><Relationship Id="rId10" Type="http://schemas.openxmlformats.org/officeDocument/2006/relationships/hyperlink" Target="http://www.facebook.com/SoftwareUniversity" TargetMode="External"/><Relationship Id="rId4" Type="http://schemas.openxmlformats.org/officeDocument/2006/relationships/hyperlink" Target="http://softuni.bg/" TargetMode="External"/><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656012" y="1065832"/>
            <a:ext cx="7888289" cy="1171550"/>
          </a:xfrm>
          <a:prstGeom prst="rect">
            <a:avLst/>
          </a:prstGeom>
          <a:noFill/>
          <a:ln>
            <a:noFill/>
          </a:ln>
        </p:spPr>
        <p:txBody>
          <a:bodyPr lIns="0" tIns="0" rIns="0" bIns="0" anchor="ctr" anchorCtr="0">
            <a:noAutofit/>
          </a:bodyPr>
          <a:lstStyle/>
          <a:p>
            <a:pPr marL="0" marR="0" lvl="0" indent="0" algn="r" rtl="0">
              <a:lnSpc>
                <a:spcPct val="90000"/>
              </a:lnSpc>
              <a:spcBef>
                <a:spcPts val="0"/>
              </a:spcBef>
              <a:spcAft>
                <a:spcPts val="0"/>
              </a:spcAft>
              <a:buClr>
                <a:srgbClr val="F6D18E"/>
              </a:buClr>
              <a:buSzPct val="25000"/>
              <a:buFont typeface="Calibri"/>
              <a:buNone/>
            </a:pPr>
            <a:r>
              <a:rPr lang="en-US" sz="5400" b="1" i="0" u="none" strike="noStrike" cap="none" dirty="0">
                <a:solidFill>
                  <a:srgbClr val="F6D18E"/>
                </a:solidFill>
                <a:latin typeface="Calibri"/>
                <a:ea typeface="Calibri"/>
                <a:cs typeface="Calibri"/>
                <a:sym typeface="Calibri"/>
              </a:rPr>
              <a:t>Enumerations and Annotations</a:t>
            </a:r>
          </a:p>
        </p:txBody>
      </p:sp>
      <p:sp>
        <p:nvSpPr>
          <p:cNvPr id="56" name="Shape 56"/>
          <p:cNvSpPr txBox="1">
            <a:spLocks noGrp="1"/>
          </p:cNvSpPr>
          <p:nvPr>
            <p:ph type="body" idx="2"/>
          </p:nvPr>
        </p:nvSpPr>
        <p:spPr>
          <a:xfrm>
            <a:off x="760412" y="4348942"/>
            <a:ext cx="3187613" cy="525134"/>
          </a:xfrm>
          <a:prstGeom prst="rect">
            <a:avLst/>
          </a:prstGeom>
          <a:noFill/>
          <a:ln>
            <a:noFill/>
          </a:ln>
        </p:spPr>
        <p:txBody>
          <a:bodyPr lIns="36000" tIns="36000" rIns="36000" bIns="36000" anchor="b" anchorCtr="0">
            <a:noAutofit/>
          </a:bodyPr>
          <a:lstStyle/>
          <a:p>
            <a:pPr marL="0" marR="0" lvl="0" indent="0" algn="l" rtl="0">
              <a:lnSpc>
                <a:spcPct val="105000"/>
              </a:lnSpc>
              <a:spcBef>
                <a:spcPts val="0"/>
              </a:spcBef>
              <a:spcAft>
                <a:spcPts val="0"/>
              </a:spcAft>
              <a:buClr>
                <a:srgbClr val="F2B254"/>
              </a:buClr>
              <a:buSzPct val="25000"/>
              <a:buFont typeface="Noto Sans Symbols"/>
              <a:buNone/>
            </a:pPr>
            <a:r>
              <a:rPr lang="en-US" sz="2800" b="1" i="0" u="none" strike="noStrike" cap="none">
                <a:solidFill>
                  <a:srgbClr val="EE792A"/>
                </a:solidFill>
                <a:latin typeface="Calibri"/>
                <a:ea typeface="Calibri"/>
                <a:cs typeface="Calibri"/>
                <a:sym typeface="Calibri"/>
              </a:rPr>
              <a:t>SoftUni Team</a:t>
            </a:r>
          </a:p>
        </p:txBody>
      </p:sp>
      <p:sp>
        <p:nvSpPr>
          <p:cNvPr id="57" name="Shape 57"/>
          <p:cNvSpPr txBox="1">
            <a:spLocks noGrp="1"/>
          </p:cNvSpPr>
          <p:nvPr>
            <p:ph type="body" idx="4"/>
          </p:nvPr>
        </p:nvSpPr>
        <p:spPr>
          <a:xfrm>
            <a:off x="760412" y="4818841"/>
            <a:ext cx="3187614" cy="444343"/>
          </a:xfrm>
          <a:prstGeom prst="rect">
            <a:avLst/>
          </a:prstGeom>
          <a:noFill/>
          <a:ln>
            <a:noFill/>
          </a:ln>
        </p:spPr>
        <p:txBody>
          <a:bodyPr lIns="36000" tIns="36000" rIns="36000" bIns="36000" anchor="ctr" anchorCtr="0">
            <a:noAutofit/>
          </a:bodyPr>
          <a:lstStyle/>
          <a:p>
            <a:pPr marL="0" marR="0" lvl="0" indent="0" algn="l" rtl="0">
              <a:lnSpc>
                <a:spcPct val="105000"/>
              </a:lnSpc>
              <a:spcBef>
                <a:spcPts val="0"/>
              </a:spcBef>
              <a:spcAft>
                <a:spcPts val="0"/>
              </a:spcAft>
              <a:buClr>
                <a:srgbClr val="F2B254"/>
              </a:buClr>
              <a:buSzPct val="25000"/>
              <a:buFont typeface="Noto Sans Symbols"/>
              <a:buNone/>
            </a:pPr>
            <a:r>
              <a:rPr lang="en-US" sz="2300" b="1" i="0" u="none" strike="noStrike" cap="none">
                <a:solidFill>
                  <a:srgbClr val="F4B36C"/>
                </a:solidFill>
                <a:latin typeface="Calibri"/>
                <a:ea typeface="Calibri"/>
                <a:cs typeface="Calibri"/>
                <a:sym typeface="Calibri"/>
              </a:rPr>
              <a:t>Technical Trainers</a:t>
            </a:r>
          </a:p>
        </p:txBody>
      </p:sp>
      <p:sp>
        <p:nvSpPr>
          <p:cNvPr id="58" name="Shape 58"/>
          <p:cNvSpPr txBox="1">
            <a:spLocks noGrp="1"/>
          </p:cNvSpPr>
          <p:nvPr>
            <p:ph type="body" idx="6"/>
          </p:nvPr>
        </p:nvSpPr>
        <p:spPr>
          <a:xfrm>
            <a:off x="760412" y="5263182"/>
            <a:ext cx="3187613" cy="363550"/>
          </a:xfrm>
          <a:prstGeom prst="rect">
            <a:avLst/>
          </a:prstGeom>
          <a:noFill/>
          <a:ln>
            <a:noFill/>
          </a:ln>
        </p:spPr>
        <p:txBody>
          <a:bodyPr lIns="36000" tIns="36000" rIns="36000" bIns="36000" anchor="ctr" anchorCtr="0">
            <a:noAutofit/>
          </a:bodyPr>
          <a:lstStyle/>
          <a:p>
            <a:pPr marL="0" marR="0" lvl="0" indent="0" algn="l" rtl="0">
              <a:lnSpc>
                <a:spcPct val="105000"/>
              </a:lnSpc>
              <a:spcBef>
                <a:spcPts val="0"/>
              </a:spcBef>
              <a:spcAft>
                <a:spcPts val="0"/>
              </a:spcAft>
              <a:buClr>
                <a:srgbClr val="F2B254"/>
              </a:buClr>
              <a:buSzPct val="25000"/>
              <a:buFont typeface="Noto Sans Symbols"/>
              <a:buNone/>
            </a:pPr>
            <a:r>
              <a:rPr lang="en-US" sz="1800" b="1" i="0" u="none" strike="noStrike" cap="none">
                <a:solidFill>
                  <a:srgbClr val="F27A44"/>
                </a:solidFill>
                <a:latin typeface="Calibri"/>
                <a:ea typeface="Calibri"/>
                <a:cs typeface="Calibri"/>
                <a:sym typeface="Calibri"/>
              </a:rPr>
              <a:t>Software University</a:t>
            </a:r>
          </a:p>
        </p:txBody>
      </p:sp>
      <p:sp>
        <p:nvSpPr>
          <p:cNvPr id="59" name="Shape 59"/>
          <p:cNvSpPr txBox="1">
            <a:spLocks noGrp="1"/>
          </p:cNvSpPr>
          <p:nvPr>
            <p:ph type="body" idx="7"/>
          </p:nvPr>
        </p:nvSpPr>
        <p:spPr>
          <a:xfrm>
            <a:off x="760412" y="5604346"/>
            <a:ext cx="3187613" cy="331233"/>
          </a:xfrm>
          <a:prstGeom prst="rect">
            <a:avLst/>
          </a:prstGeom>
          <a:noFill/>
          <a:ln>
            <a:noFill/>
          </a:ln>
        </p:spPr>
        <p:txBody>
          <a:bodyPr lIns="36000" tIns="36000" rIns="36000" bIns="36000" anchor="ctr" anchorCtr="0">
            <a:noAutofit/>
          </a:bodyPr>
          <a:lstStyle/>
          <a:p>
            <a:pPr marL="0" marR="0" lvl="0" indent="0" algn="l" rtl="0">
              <a:lnSpc>
                <a:spcPct val="105000"/>
              </a:lnSpc>
              <a:spcBef>
                <a:spcPts val="0"/>
              </a:spcBef>
              <a:spcAft>
                <a:spcPts val="0"/>
              </a:spcAft>
              <a:buClr>
                <a:srgbClr val="F2B254"/>
              </a:buClr>
              <a:buSzPct val="25000"/>
              <a:buFont typeface="Noto Sans Symbols"/>
              <a:buNone/>
            </a:pPr>
            <a:r>
              <a:rPr lang="en-US" sz="1600" b="1" i="0" u="sng" strike="noStrike" cap="none">
                <a:solidFill>
                  <a:schemeClr val="hlink"/>
                </a:solidFill>
                <a:latin typeface="Calibri"/>
                <a:ea typeface="Calibri"/>
                <a:cs typeface="Calibri"/>
                <a:sym typeface="Calibri"/>
                <a:hlinkClick r:id="rId3"/>
              </a:rPr>
              <a:t>http://softuni.bg</a:t>
            </a:r>
          </a:p>
        </p:txBody>
      </p:sp>
      <p:pic>
        <p:nvPicPr>
          <p:cNvPr id="60" name="Shape 60"/>
          <p:cNvPicPr preferRelativeResize="0"/>
          <p:nvPr/>
        </p:nvPicPr>
        <p:blipFill rotWithShape="1">
          <a:blip r:embed="rId4">
            <a:alphaModFix/>
          </a:blip>
          <a:srcRect/>
          <a:stretch/>
        </p:blipFill>
        <p:spPr>
          <a:xfrm>
            <a:off x="821983" y="2972633"/>
            <a:ext cx="2175525" cy="761163"/>
          </a:xfrm>
          <a:prstGeom prst="roundRect">
            <a:avLst>
              <a:gd name="adj" fmla="val 3940"/>
            </a:avLst>
          </a:prstGeom>
          <a:solidFill>
            <a:srgbClr val="231F20">
              <a:alpha val="49411"/>
            </a:srgbClr>
          </a:solidFill>
          <a:ln w="9525" cap="flat" cmpd="sng">
            <a:solidFill>
              <a:srgbClr val="C87D0E">
                <a:alpha val="49411"/>
              </a:srgbClr>
            </a:solidFill>
            <a:prstDash val="solid"/>
            <a:round/>
            <a:headEnd type="none" w="med" len="med"/>
            <a:tailEnd type="none" w="med" len="med"/>
          </a:ln>
        </p:spPr>
      </p:pic>
      <p:pic>
        <p:nvPicPr>
          <p:cNvPr id="61" name="Shape 61"/>
          <p:cNvPicPr preferRelativeResize="0"/>
          <p:nvPr/>
        </p:nvPicPr>
        <p:blipFill rotWithShape="1">
          <a:blip r:embed="rId5">
            <a:alphaModFix/>
          </a:blip>
          <a:srcRect l="-2033" t="-11972" r="-4042" b="1046"/>
          <a:stretch/>
        </p:blipFill>
        <p:spPr>
          <a:xfrm>
            <a:off x="825157" y="1887142"/>
            <a:ext cx="2172350" cy="795695"/>
          </a:xfrm>
          <a:prstGeom prst="roundRect">
            <a:avLst>
              <a:gd name="adj" fmla="val 3940"/>
            </a:avLst>
          </a:prstGeom>
          <a:solidFill>
            <a:srgbClr val="231F20">
              <a:alpha val="49411"/>
            </a:srgbClr>
          </a:solidFill>
          <a:ln w="9525" cap="flat" cmpd="sng">
            <a:solidFill>
              <a:srgbClr val="C87D0E">
                <a:alpha val="49411"/>
              </a:srgbClr>
            </a:solidFill>
            <a:prstDash val="solid"/>
            <a:round/>
            <a:headEnd type="none" w="med" len="med"/>
            <a:tailEnd type="none" w="med" len="med"/>
          </a:ln>
        </p:spPr>
      </p:pic>
      <p:grpSp>
        <p:nvGrpSpPr>
          <p:cNvPr id="2" name="Group 1"/>
          <p:cNvGrpSpPr/>
          <p:nvPr/>
        </p:nvGrpSpPr>
        <p:grpSpPr>
          <a:xfrm>
            <a:off x="3579812" y="3796677"/>
            <a:ext cx="2807014" cy="2354809"/>
            <a:chOff x="4261429" y="3796677"/>
            <a:chExt cx="2807014" cy="2354809"/>
          </a:xfrm>
        </p:grpSpPr>
        <p:pic>
          <p:nvPicPr>
            <p:cNvPr id="18" name="Picture 17" descr="http://softuni.b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4261429" y="3886200"/>
              <a:ext cx="2064163" cy="2265286"/>
            </a:xfrm>
            <a:prstGeom prst="rect">
              <a:avLst/>
            </a:prstGeom>
          </p:spPr>
        </p:pic>
        <p:sp>
          <p:nvSpPr>
            <p:cNvPr id="19" name="TextBox 18"/>
            <p:cNvSpPr txBox="1"/>
            <p:nvPr/>
          </p:nvSpPr>
          <p:spPr>
            <a:xfrm rot="576164">
              <a:off x="5679217" y="3796677"/>
              <a:ext cx="1389226" cy="667875"/>
            </a:xfrm>
            <a:prstGeom prst="rect">
              <a:avLst/>
            </a:prstGeom>
            <a:noFill/>
          </p:spPr>
          <p:txBody>
            <a:bodyPr wrap="none" rtlCol="0">
              <a:spAutoFit/>
            </a:bodyPr>
            <a:lstStyle/>
            <a:p>
              <a:pPr algn="ctr">
                <a:lnSpc>
                  <a:spcPct val="85000"/>
                </a:lnSpc>
              </a:pPr>
              <a:r>
                <a:rPr lang="en-US" sz="2200" b="1" spc="50" dirty="0">
                  <a:ln w="9525" cmpd="sng">
                    <a:solidFill>
                      <a:srgbClr val="FFA72A"/>
                    </a:solidFill>
                    <a:prstDash val="solid"/>
                  </a:ln>
                  <a:solidFill>
                    <a:srgbClr val="FFF0D9"/>
                  </a:solidFill>
                  <a:effectLst>
                    <a:glow rad="38100">
                      <a:srgbClr val="F0A22E">
                        <a:alpha val="40000"/>
                      </a:srgbClr>
                    </a:glow>
                  </a:effectLst>
                </a:rPr>
                <a:t>Java OOP</a:t>
              </a:r>
            </a:p>
            <a:p>
              <a:pPr algn="ctr">
                <a:lnSpc>
                  <a:spcPct val="85000"/>
                </a:lnSpc>
              </a:pPr>
              <a:r>
                <a:rPr lang="en-GB" sz="2200" b="1" spc="50" dirty="0">
                  <a:ln w="9525" cmpd="sng">
                    <a:solidFill>
                      <a:srgbClr val="FFA72A"/>
                    </a:solidFill>
                    <a:prstDash val="solid"/>
                  </a:ln>
                  <a:solidFill>
                    <a:srgbClr val="FFF0D9"/>
                  </a:solidFill>
                  <a:effectLst>
                    <a:glow rad="38100">
                      <a:srgbClr val="F0A22E">
                        <a:alpha val="40000"/>
                      </a:srgbClr>
                    </a:glow>
                  </a:effectLst>
                </a:rPr>
                <a:t>Advanced</a:t>
              </a:r>
              <a:endParaRPr lang="en-US" sz="2200" b="1" spc="50" dirty="0">
                <a:ln w="9525" cmpd="sng">
                  <a:solidFill>
                    <a:srgbClr val="FFA72A"/>
                  </a:solidFill>
                  <a:prstDash val="solid"/>
                </a:ln>
                <a:solidFill>
                  <a:srgbClr val="FFF0D9"/>
                </a:solidFill>
                <a:effectLst>
                  <a:glow rad="38100">
                    <a:srgbClr val="F0A22E">
                      <a:alpha val="40000"/>
                    </a:srgbClr>
                  </a:glow>
                </a:effectLst>
              </a:endParaRPr>
            </a:p>
          </p:txBody>
        </p:sp>
      </p:grpSp>
      <p:pic>
        <p:nvPicPr>
          <p:cNvPr id="13" name="Picture 2" descr="http://upload.wikimedia.org/wikipedia/commons/7/7f/Cape_May_diamonds.jpg"/>
          <p:cNvPicPr>
            <a:picLocks noChangeAspect="1" noChangeArrowheads="1"/>
          </p:cNvPicPr>
          <p:nvPr/>
        </p:nvPicPr>
        <p:blipFill rotWithShape="1">
          <a:blip r:embed="rId7" cstate="screen">
            <a:clrChange>
              <a:clrFrom>
                <a:srgbClr val="000000"/>
              </a:clrFrom>
              <a:clrTo>
                <a:srgbClr val="000000">
                  <a:alpha val="0"/>
                </a:srgbClr>
              </a:clrTo>
            </a:clrChange>
            <a:extLst>
              <a:ext uri="{28A0092B-C50C-407E-A947-70E740481C1C}">
                <a14:useLocalDpi xmlns:a14="http://schemas.microsoft.com/office/drawing/2010/main"/>
              </a:ext>
            </a:extLst>
          </a:blip>
          <a:srcRect/>
          <a:stretch/>
        </p:blipFill>
        <p:spPr bwMode="auto">
          <a:xfrm>
            <a:off x="7085012" y="3436807"/>
            <a:ext cx="4569328" cy="2837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18821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10</a:t>
            </a:fld>
            <a:endParaRPr lang="en-US" dirty="0"/>
          </a:p>
        </p:txBody>
      </p:sp>
      <p:sp>
        <p:nvSpPr>
          <p:cNvPr id="428035" name="Rectangle 3"/>
          <p:cNvSpPr>
            <a:spLocks noGrp="1" noChangeArrowheads="1"/>
          </p:cNvSpPr>
          <p:nvPr>
            <p:ph idx="1"/>
          </p:nvPr>
        </p:nvSpPr>
        <p:spPr>
          <a:xfrm>
            <a:off x="192001" y="2899661"/>
            <a:ext cx="11804822" cy="1058679"/>
          </a:xfrm>
        </p:spPr>
        <p:txBody>
          <a:bodyPr anchor="ctr">
            <a:normAutofit/>
          </a:bodyPr>
          <a:lstStyle/>
          <a:p>
            <a:pPr marL="0" indent="0" algn="ctr">
              <a:lnSpc>
                <a:spcPct val="110000"/>
              </a:lnSpc>
              <a:buNone/>
            </a:pPr>
            <a:r>
              <a:rPr lang="en-US" sz="3300" dirty="0">
                <a:latin typeface="Consolas" panose="020B0609020204030204" pitchFamily="49" charset="0"/>
              </a:rPr>
              <a:t>name()</a:t>
            </a:r>
            <a:endParaRPr lang="en-US" dirty="0">
              <a:latin typeface="Consolas" panose="020B0609020204030204" pitchFamily="49" charset="0"/>
            </a:endParaRPr>
          </a:p>
        </p:txBody>
      </p:sp>
      <p:sp>
        <p:nvSpPr>
          <p:cNvPr id="428034" name="Rectangle 2"/>
          <p:cNvSpPr>
            <a:spLocks noGrp="1" noChangeArrowheads="1"/>
          </p:cNvSpPr>
          <p:nvPr>
            <p:ph type="title"/>
          </p:nvPr>
        </p:nvSpPr>
        <p:spPr/>
        <p:txBody>
          <a:bodyPr/>
          <a:lstStyle/>
          <a:p>
            <a:r>
              <a:rPr lang="en-US" dirty="0"/>
              <a:t>Enumerations Basic Features</a:t>
            </a:r>
            <a:endParaRPr lang="bg-BG" dirty="0"/>
          </a:p>
        </p:txBody>
      </p:sp>
    </p:spTree>
    <p:extLst>
      <p:ext uri="{BB962C8B-B14F-4D97-AF65-F5344CB8AC3E}">
        <p14:creationId xmlns:p14="http://schemas.microsoft.com/office/powerpoint/2010/main" val="3198556594"/>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11</a:t>
            </a:fld>
            <a:endParaRPr lang="en-US" dirty="0"/>
          </a:p>
        </p:txBody>
      </p:sp>
      <p:sp>
        <p:nvSpPr>
          <p:cNvPr id="428035" name="Rectangle 3"/>
          <p:cNvSpPr>
            <a:spLocks noGrp="1" noChangeArrowheads="1"/>
          </p:cNvSpPr>
          <p:nvPr>
            <p:ph idx="1"/>
          </p:nvPr>
        </p:nvSpPr>
        <p:spPr>
          <a:xfrm>
            <a:off x="192001" y="2899661"/>
            <a:ext cx="11804822" cy="1058679"/>
          </a:xfrm>
        </p:spPr>
        <p:txBody>
          <a:bodyPr anchor="ctr">
            <a:normAutofit/>
          </a:bodyPr>
          <a:lstStyle/>
          <a:p>
            <a:pPr marL="0" indent="0" algn="ctr">
              <a:lnSpc>
                <a:spcPct val="110000"/>
              </a:lnSpc>
              <a:buNone/>
            </a:pPr>
            <a:r>
              <a:rPr lang="en-US" sz="3300" dirty="0">
                <a:latin typeface="Consolas" panose="020B0609020204030204" pitchFamily="49" charset="0"/>
              </a:rPr>
              <a:t>ordinal()</a:t>
            </a:r>
            <a:endParaRPr lang="en-US" dirty="0">
              <a:latin typeface="Consolas" panose="020B0609020204030204" pitchFamily="49" charset="0"/>
            </a:endParaRPr>
          </a:p>
        </p:txBody>
      </p:sp>
      <p:sp>
        <p:nvSpPr>
          <p:cNvPr id="428034" name="Rectangle 2"/>
          <p:cNvSpPr>
            <a:spLocks noGrp="1" noChangeArrowheads="1"/>
          </p:cNvSpPr>
          <p:nvPr>
            <p:ph type="title"/>
          </p:nvPr>
        </p:nvSpPr>
        <p:spPr/>
        <p:txBody>
          <a:bodyPr/>
          <a:lstStyle/>
          <a:p>
            <a:r>
              <a:rPr lang="en-US" dirty="0"/>
              <a:t>Enumerations Basic Features (2)</a:t>
            </a:r>
            <a:endParaRPr lang="bg-BG" dirty="0"/>
          </a:p>
        </p:txBody>
      </p:sp>
    </p:spTree>
    <p:extLst>
      <p:ext uri="{BB962C8B-B14F-4D97-AF65-F5344CB8AC3E}">
        <p14:creationId xmlns:p14="http://schemas.microsoft.com/office/powerpoint/2010/main" val="316160804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12</a:t>
            </a:fld>
            <a:endParaRPr lang="en-US" dirty="0"/>
          </a:p>
        </p:txBody>
      </p:sp>
      <p:sp>
        <p:nvSpPr>
          <p:cNvPr id="428035" name="Rectangle 3"/>
          <p:cNvSpPr>
            <a:spLocks noGrp="1" noChangeArrowheads="1"/>
          </p:cNvSpPr>
          <p:nvPr>
            <p:ph idx="1"/>
          </p:nvPr>
        </p:nvSpPr>
        <p:spPr>
          <a:xfrm>
            <a:off x="192001" y="2899661"/>
            <a:ext cx="11804822" cy="1058679"/>
          </a:xfrm>
        </p:spPr>
        <p:txBody>
          <a:bodyPr anchor="ctr">
            <a:normAutofit/>
          </a:bodyPr>
          <a:lstStyle/>
          <a:p>
            <a:pPr marL="0" indent="0" algn="ctr">
              <a:lnSpc>
                <a:spcPct val="110000"/>
              </a:lnSpc>
              <a:buNone/>
            </a:pPr>
            <a:r>
              <a:rPr lang="en-US" sz="3300" dirty="0">
                <a:latin typeface="Consolas" panose="020B0609020204030204" pitchFamily="49" charset="0"/>
              </a:rPr>
              <a:t>values()</a:t>
            </a:r>
            <a:endParaRPr lang="en-US" dirty="0">
              <a:latin typeface="Consolas" panose="020B0609020204030204" pitchFamily="49" charset="0"/>
            </a:endParaRPr>
          </a:p>
        </p:txBody>
      </p:sp>
      <p:sp>
        <p:nvSpPr>
          <p:cNvPr id="428034" name="Rectangle 2"/>
          <p:cNvSpPr>
            <a:spLocks noGrp="1" noChangeArrowheads="1"/>
          </p:cNvSpPr>
          <p:nvPr>
            <p:ph type="title"/>
          </p:nvPr>
        </p:nvSpPr>
        <p:spPr/>
        <p:txBody>
          <a:bodyPr/>
          <a:lstStyle/>
          <a:p>
            <a:r>
              <a:rPr lang="en-US" dirty="0"/>
              <a:t>Enumerations Basic Features (3)</a:t>
            </a:r>
            <a:endParaRPr lang="bg-BG" dirty="0"/>
          </a:p>
        </p:txBody>
      </p:sp>
    </p:spTree>
    <p:extLst>
      <p:ext uri="{BB962C8B-B14F-4D97-AF65-F5344CB8AC3E}">
        <p14:creationId xmlns:p14="http://schemas.microsoft.com/office/powerpoint/2010/main" val="4100559819"/>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13</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5" name="Rectangle 14"/>
          <p:cNvSpPr/>
          <p:nvPr/>
        </p:nvSpPr>
        <p:spPr>
          <a:xfrm>
            <a:off x="531812" y="1981200"/>
            <a:ext cx="11125200" cy="3252078"/>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b="1" dirty="0">
                <a:solidFill>
                  <a:srgbClr val="000080"/>
                </a:solidFill>
                <a:latin typeface="Courier New" panose="02070309020205020404" pitchFamily="49" charset="0"/>
                <a:cs typeface="Courier New" panose="02070309020205020404" pitchFamily="49" charset="0"/>
              </a:rPr>
              <a:t>public static void </a:t>
            </a:r>
            <a:r>
              <a:rPr lang="en-US" altLang="en-US" dirty="0">
                <a:solidFill>
                  <a:srgbClr val="000000"/>
                </a:solidFill>
                <a:latin typeface="Courier New" panose="02070309020205020404" pitchFamily="49" charset="0"/>
                <a:cs typeface="Courier New" panose="02070309020205020404" pitchFamily="49" charset="0"/>
              </a:rPr>
              <a:t>main(</a:t>
            </a:r>
            <a:r>
              <a:rPr lang="en-US" altLang="en-US" dirty="0">
                <a:solidFill>
                  <a:srgbClr val="2C8C8C"/>
                </a:solidFill>
                <a:latin typeface="Courier New" panose="02070309020205020404" pitchFamily="49" charset="0"/>
                <a:cs typeface="Courier New" panose="02070309020205020404" pitchFamily="49" charset="0"/>
              </a:rPr>
              <a:t>String</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args</a:t>
            </a:r>
            <a:r>
              <a:rPr lang="en-US" altLang="en-US" dirty="0">
                <a:solidFill>
                  <a:srgbClr val="000000"/>
                </a:solidFill>
                <a:latin typeface="Courier New" panose="02070309020205020404" pitchFamily="49" charset="0"/>
                <a:cs typeface="Courier New" panose="02070309020205020404" pitchFamily="49" charset="0"/>
              </a:rPr>
              <a:t>) {</a:t>
            </a:r>
            <a:br>
              <a:rPr lang="en-US" altLang="en-US" dirty="0">
                <a:solidFill>
                  <a:srgbClr val="000000"/>
                </a:solidFill>
                <a:latin typeface="Courier New" panose="02070309020205020404" pitchFamily="49" charset="0"/>
                <a:cs typeface="Courier New" panose="02070309020205020404" pitchFamily="49" charset="0"/>
              </a:rPr>
            </a:br>
            <a:r>
              <a:rPr lang="en-US" altLang="en-US" dirty="0">
                <a:solidFill>
                  <a:srgbClr val="000000"/>
                </a:solidFill>
                <a:latin typeface="Courier New" panose="02070309020205020404" pitchFamily="49" charset="0"/>
                <a:cs typeface="Courier New" panose="02070309020205020404" pitchFamily="49" charset="0"/>
              </a:rPr>
              <a:t>    </a:t>
            </a:r>
            <a:r>
              <a:rPr lang="en-US" altLang="en-US" b="1" dirty="0">
                <a:solidFill>
                  <a:srgbClr val="000080"/>
                </a:solidFill>
                <a:latin typeface="Courier New" panose="02070309020205020404" pitchFamily="49" charset="0"/>
                <a:cs typeface="Courier New" panose="02070309020205020404" pitchFamily="49" charset="0"/>
              </a:rPr>
              <a:t>for </a:t>
            </a:r>
            <a:r>
              <a:rPr lang="en-US" altLang="en-US" dirty="0">
                <a:solidFill>
                  <a:srgbClr val="000000"/>
                </a:solidFill>
                <a:latin typeface="Courier New" panose="02070309020205020404" pitchFamily="49" charset="0"/>
                <a:cs typeface="Courier New" panose="02070309020205020404" pitchFamily="49" charset="0"/>
              </a:rPr>
              <a:t>(</a:t>
            </a:r>
            <a:r>
              <a:rPr lang="en-US" altLang="en-US" b="1" dirty="0" err="1">
                <a:solidFill>
                  <a:srgbClr val="660E7A"/>
                </a:solidFill>
                <a:latin typeface="Courier New" panose="02070309020205020404" pitchFamily="49" charset="0"/>
                <a:cs typeface="Courier New" panose="02070309020205020404" pitchFamily="49" charset="0"/>
              </a:rPr>
              <a:t>DayOfWeek</a:t>
            </a:r>
            <a:r>
              <a:rPr lang="en-US" altLang="en-US" b="1" dirty="0">
                <a:solidFill>
                  <a:srgbClr val="660E7A"/>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dayOfWeek</a:t>
            </a:r>
            <a:r>
              <a:rPr lang="en-US" altLang="en-US" dirty="0">
                <a:solidFill>
                  <a:srgbClr val="000000"/>
                </a:solidFill>
                <a:latin typeface="Courier New" panose="02070309020205020404" pitchFamily="49" charset="0"/>
                <a:cs typeface="Courier New" panose="02070309020205020404" pitchFamily="49" charset="0"/>
              </a:rPr>
              <a:t> : </a:t>
            </a:r>
            <a:r>
              <a:rPr lang="en-US" altLang="en-US" b="1" dirty="0" err="1">
                <a:solidFill>
                  <a:srgbClr val="660E7A"/>
                </a:solidFill>
                <a:latin typeface="Courier New" panose="02070309020205020404" pitchFamily="49" charset="0"/>
                <a:cs typeface="Courier New" panose="02070309020205020404" pitchFamily="49" charset="0"/>
              </a:rPr>
              <a:t>DayOfWeek</a:t>
            </a:r>
            <a:r>
              <a:rPr lang="en-US" altLang="en-US" dirty="0" err="1">
                <a:solidFill>
                  <a:srgbClr val="000000"/>
                </a:solidFill>
                <a:latin typeface="Courier New" panose="02070309020205020404" pitchFamily="49" charset="0"/>
                <a:cs typeface="Courier New" panose="02070309020205020404" pitchFamily="49" charset="0"/>
              </a:rPr>
              <a:t>.</a:t>
            </a:r>
            <a:r>
              <a:rPr lang="en-US" altLang="en-US" i="1" dirty="0" err="1">
                <a:solidFill>
                  <a:srgbClr val="000000"/>
                </a:solidFill>
                <a:latin typeface="Courier New" panose="02070309020205020404" pitchFamily="49" charset="0"/>
                <a:cs typeface="Courier New" panose="02070309020205020404" pitchFamily="49" charset="0"/>
              </a:rPr>
              <a:t>values</a:t>
            </a:r>
            <a:r>
              <a:rPr lang="en-US" altLang="en-US" dirty="0">
                <a:solidFill>
                  <a:srgbClr val="000000"/>
                </a:solidFill>
                <a:latin typeface="Courier New" panose="02070309020205020404" pitchFamily="49" charset="0"/>
                <a:cs typeface="Courier New" panose="02070309020205020404" pitchFamily="49" charset="0"/>
              </a:rPr>
              <a:t>()) {</a:t>
            </a:r>
            <a:br>
              <a:rPr lang="en-US" altLang="en-US" dirty="0">
                <a:solidFill>
                  <a:srgbClr val="000000"/>
                </a:solidFill>
                <a:latin typeface="Courier New" panose="02070309020205020404" pitchFamily="49" charset="0"/>
                <a:cs typeface="Courier New" panose="02070309020205020404" pitchFamily="49" charset="0"/>
              </a:rPr>
            </a:b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2C8C8C"/>
                </a:solidFill>
                <a:latin typeface="Courier New" panose="02070309020205020404" pitchFamily="49" charset="0"/>
                <a:cs typeface="Courier New" panose="02070309020205020404" pitchFamily="49" charset="0"/>
              </a:rPr>
              <a:t>System</a:t>
            </a:r>
            <a:r>
              <a:rPr lang="en-US" altLang="en-US" dirty="0" err="1">
                <a:solidFill>
                  <a:srgbClr val="000000"/>
                </a:solidFill>
                <a:latin typeface="Courier New" panose="02070309020205020404" pitchFamily="49" charset="0"/>
                <a:cs typeface="Courier New" panose="02070309020205020404" pitchFamily="49" charset="0"/>
              </a:rPr>
              <a:t>.</a:t>
            </a:r>
            <a:r>
              <a:rPr lang="en-US" altLang="en-US" b="1" i="1" dirty="0" err="1">
                <a:solidFill>
                  <a:srgbClr val="660E7A"/>
                </a:solidFill>
                <a:latin typeface="Courier New" panose="02070309020205020404" pitchFamily="49" charset="0"/>
                <a:cs typeface="Courier New" panose="02070309020205020404" pitchFamily="49" charset="0"/>
              </a:rPr>
              <a:t>out</a:t>
            </a:r>
            <a:r>
              <a:rPr lang="en-US" altLang="en-US" dirty="0" err="1">
                <a:solidFill>
                  <a:srgbClr val="000000"/>
                </a:solidFill>
                <a:latin typeface="Courier New" panose="02070309020205020404" pitchFamily="49" charset="0"/>
                <a:cs typeface="Courier New" panose="02070309020205020404" pitchFamily="49" charset="0"/>
              </a:rPr>
              <a:t>.printf</a:t>
            </a:r>
            <a:r>
              <a:rPr lang="en-US" altLang="en-US" dirty="0">
                <a:solidFill>
                  <a:srgbClr val="000000"/>
                </a:solidFill>
                <a:latin typeface="Courier New" panose="02070309020205020404" pitchFamily="49" charset="0"/>
                <a:cs typeface="Courier New" panose="02070309020205020404" pitchFamily="49" charset="0"/>
              </a:rPr>
              <a:t>(</a:t>
            </a:r>
            <a:r>
              <a:rPr lang="en-US" altLang="en-US" b="1" dirty="0">
                <a:solidFill>
                  <a:srgbClr val="008000"/>
                </a:solidFill>
                <a:latin typeface="Courier New" panose="02070309020205020404" pitchFamily="49" charset="0"/>
                <a:cs typeface="Courier New" panose="02070309020205020404" pitchFamily="49" charset="0"/>
              </a:rPr>
              <a:t>"name: %s, ordinal %s"</a:t>
            </a:r>
            <a:r>
              <a:rPr lang="en-US" altLang="en-US" dirty="0">
                <a:solidFill>
                  <a:srgbClr val="000000"/>
                </a:solidFill>
                <a:latin typeface="Courier New" panose="02070309020205020404" pitchFamily="49" charset="0"/>
                <a:cs typeface="Courier New" panose="02070309020205020404" pitchFamily="49" charset="0"/>
              </a:rPr>
              <a:t>, </a:t>
            </a:r>
            <a:br>
              <a:rPr lang="en-US" altLang="en-US" dirty="0">
                <a:solidFill>
                  <a:srgbClr val="000000"/>
                </a:solidFill>
                <a:latin typeface="Courier New" panose="02070309020205020404" pitchFamily="49" charset="0"/>
                <a:cs typeface="Courier New" panose="02070309020205020404" pitchFamily="49" charset="0"/>
              </a:rPr>
            </a:br>
            <a:r>
              <a:rPr lang="en-US" altLang="en-US" dirty="0">
                <a:solidFill>
                  <a:srgbClr val="000000"/>
                </a:solidFill>
                <a:latin typeface="Courier New" panose="02070309020205020404" pitchFamily="49" charset="0"/>
                <a:cs typeface="Courier New" panose="02070309020205020404" pitchFamily="49" charset="0"/>
              </a:rPr>
              <a:t>                dayOfWeek.name(), </a:t>
            </a:r>
            <a:br>
              <a:rPr lang="en-US" altLang="en-US" dirty="0">
                <a:solidFill>
                  <a:srgbClr val="000000"/>
                </a:solidFill>
                <a:latin typeface="Courier New" panose="02070309020205020404" pitchFamily="49" charset="0"/>
                <a:cs typeface="Courier New" panose="02070309020205020404" pitchFamily="49" charset="0"/>
              </a:rPr>
            </a:b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dayOfWeek.ordinal</a:t>
            </a:r>
            <a:r>
              <a:rPr lang="en-US" altLang="en-US" dirty="0">
                <a:solidFill>
                  <a:srgbClr val="000000"/>
                </a:solidFill>
                <a:latin typeface="Courier New" panose="02070309020205020404" pitchFamily="49" charset="0"/>
                <a:cs typeface="Courier New" panose="02070309020205020404" pitchFamily="49" charset="0"/>
              </a:rPr>
              <a:t>());</a:t>
            </a:r>
            <a:br>
              <a:rPr lang="en-US" altLang="en-US" dirty="0">
                <a:solidFill>
                  <a:srgbClr val="000000"/>
                </a:solidFill>
                <a:latin typeface="Courier New" panose="02070309020205020404" pitchFamily="49" charset="0"/>
                <a:cs typeface="Courier New" panose="02070309020205020404" pitchFamily="49" charset="0"/>
              </a:rPr>
            </a:br>
            <a:r>
              <a:rPr lang="en-US" altLang="en-US" dirty="0">
                <a:solidFill>
                  <a:srgbClr val="000000"/>
                </a:solidFill>
                <a:latin typeface="Courier New" panose="02070309020205020404" pitchFamily="49" charset="0"/>
                <a:cs typeface="Courier New" panose="02070309020205020404" pitchFamily="49" charset="0"/>
              </a:rPr>
              <a:t>    }</a:t>
            </a:r>
            <a:br>
              <a:rPr lang="en-US" altLang="en-US" dirty="0">
                <a:solidFill>
                  <a:srgbClr val="000000"/>
                </a:solidFill>
                <a:latin typeface="Courier New" panose="02070309020205020404" pitchFamily="49" charset="0"/>
                <a:cs typeface="Courier New" panose="02070309020205020404" pitchFamily="49" charset="0"/>
              </a:rPr>
            </a:br>
            <a:r>
              <a:rPr lang="en-US" altLang="en-US" dirty="0">
                <a:solidFill>
                  <a:srgbClr val="000000"/>
                </a:solidFill>
                <a:latin typeface="Courier New" panose="02070309020205020404" pitchFamily="49" charset="0"/>
                <a:cs typeface="Courier New" panose="02070309020205020404" pitchFamily="49" charset="0"/>
              </a:rPr>
              <a:t>}</a:t>
            </a:r>
            <a:endParaRPr lang="en-US" altLang="en-US" dirty="0">
              <a:solidFill>
                <a:schemeClr val="tx1"/>
              </a:solidFill>
              <a:latin typeface="Arial" panose="020B0604020202020204" pitchFamily="34" charset="0"/>
            </a:endParaRPr>
          </a:p>
        </p:txBody>
      </p:sp>
    </p:spTree>
    <p:extLst>
      <p:ext uri="{BB962C8B-B14F-4D97-AF65-F5344CB8AC3E}">
        <p14:creationId xmlns:p14="http://schemas.microsoft.com/office/powerpoint/2010/main" val="142800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Shape 344"/>
          <p:cNvSpPr txBox="1">
            <a:spLocks noGrp="1"/>
          </p:cNvSpPr>
          <p:nvPr>
            <p:ph type="title"/>
          </p:nvPr>
        </p:nvSpPr>
        <p:spPr>
          <a:xfrm>
            <a:off x="1446212" y="5562600"/>
            <a:ext cx="8938472" cy="820600"/>
          </a:xfrm>
          <a:prstGeom prst="rect">
            <a:avLst/>
          </a:prstGeom>
          <a:noFill/>
          <a:ln>
            <a:noFill/>
          </a:ln>
        </p:spPr>
        <p:txBody>
          <a:bodyPr lIns="36000" tIns="36000" rIns="36000" bIns="36000" anchor="b" anchorCtr="0">
            <a:noAutofit/>
          </a:bodyPr>
          <a:lstStyle/>
          <a:p>
            <a:pPr marL="0" marR="0" lvl="0" indent="0" algn="ctr" rtl="0">
              <a:lnSpc>
                <a:spcPct val="90000"/>
              </a:lnSpc>
              <a:spcBef>
                <a:spcPts val="0"/>
              </a:spcBef>
              <a:spcAft>
                <a:spcPts val="0"/>
              </a:spcAft>
              <a:buClr>
                <a:srgbClr val="F3BE60"/>
              </a:buClr>
              <a:buSzPct val="25000"/>
              <a:buFont typeface="Calibri"/>
              <a:buNone/>
            </a:pPr>
            <a:r>
              <a:rPr lang="en-US" sz="5400" b="1" i="0" u="none" strike="noStrike" cap="none">
                <a:solidFill>
                  <a:srgbClr val="F3BE60"/>
                </a:solidFill>
                <a:latin typeface="Calibri"/>
                <a:ea typeface="Calibri"/>
                <a:cs typeface="Calibri"/>
                <a:sym typeface="Calibri"/>
              </a:rPr>
              <a:t>Exercises in Class</a:t>
            </a:r>
          </a:p>
        </p:txBody>
      </p:sp>
      <p:pic>
        <p:nvPicPr>
          <p:cNvPr id="345" name="Shape 345"/>
          <p:cNvPicPr preferRelativeResize="0"/>
          <p:nvPr/>
        </p:nvPicPr>
        <p:blipFill rotWithShape="1">
          <a:blip r:embed="rId3">
            <a:alphaModFix/>
          </a:blip>
          <a:srcRect/>
          <a:stretch/>
        </p:blipFill>
        <p:spPr>
          <a:xfrm>
            <a:off x="4098925" y="1366837"/>
            <a:ext cx="3990975" cy="4124325"/>
          </a:xfrm>
          <a:prstGeom prst="rect">
            <a:avLst/>
          </a:prstGeom>
          <a:noFill/>
          <a:ln>
            <a:noFill/>
          </a:ln>
        </p:spPr>
      </p:pic>
    </p:spTree>
    <p:extLst>
      <p:ext uri="{BB962C8B-B14F-4D97-AF65-F5344CB8AC3E}">
        <p14:creationId xmlns:p14="http://schemas.microsoft.com/office/powerpoint/2010/main" val="970880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15</a:t>
            </a:fld>
            <a:endParaRPr lang="en-US" dirty="0"/>
          </a:p>
        </p:txBody>
      </p:sp>
      <p:sp>
        <p:nvSpPr>
          <p:cNvPr id="428035" name="Rectangle 3"/>
          <p:cNvSpPr>
            <a:spLocks noGrp="1" noChangeArrowheads="1"/>
          </p:cNvSpPr>
          <p:nvPr>
            <p:ph idx="1"/>
          </p:nvPr>
        </p:nvSpPr>
        <p:spPr>
          <a:xfrm>
            <a:off x="192001" y="2785361"/>
            <a:ext cx="11804822" cy="1287279"/>
          </a:xfrm>
        </p:spPr>
        <p:txBody>
          <a:bodyPr anchor="ctr">
            <a:normAutofit/>
          </a:bodyPr>
          <a:lstStyle/>
          <a:p>
            <a:pPr marL="0" indent="0" algn="ctr">
              <a:lnSpc>
                <a:spcPct val="110000"/>
              </a:lnSpc>
              <a:buNone/>
            </a:pPr>
            <a:r>
              <a:rPr lang="en-US" sz="3300" dirty="0" err="1"/>
              <a:t>Enums</a:t>
            </a:r>
            <a:r>
              <a:rPr lang="en-US" sz="3300" dirty="0"/>
              <a:t> are </a:t>
            </a:r>
            <a:r>
              <a:rPr lang="en-US" sz="3300" dirty="0">
                <a:solidFill>
                  <a:schemeClr val="accent1">
                    <a:lumMod val="60000"/>
                    <a:lumOff val="40000"/>
                  </a:schemeClr>
                </a:solidFill>
              </a:rPr>
              <a:t>similar</a:t>
            </a:r>
            <a:r>
              <a:rPr lang="en-US" sz="3300" dirty="0"/>
              <a:t> to classes</a:t>
            </a:r>
            <a:endParaRPr lang="en-US" dirty="0"/>
          </a:p>
        </p:txBody>
      </p:sp>
      <p:sp>
        <p:nvSpPr>
          <p:cNvPr id="428034" name="Rectangle 2"/>
          <p:cNvSpPr>
            <a:spLocks noGrp="1" noChangeArrowheads="1"/>
          </p:cNvSpPr>
          <p:nvPr>
            <p:ph type="title"/>
          </p:nvPr>
        </p:nvSpPr>
        <p:spPr/>
        <p:txBody>
          <a:bodyPr/>
          <a:lstStyle/>
          <a:p>
            <a:r>
              <a:rPr lang="en-US" dirty="0"/>
              <a:t>Enumerations Constructors and Methods</a:t>
            </a:r>
            <a:endParaRPr lang="bg-BG" dirty="0"/>
          </a:p>
        </p:txBody>
      </p:sp>
    </p:spTree>
    <p:extLst>
      <p:ext uri="{BB962C8B-B14F-4D97-AF65-F5344CB8AC3E}">
        <p14:creationId xmlns:p14="http://schemas.microsoft.com/office/powerpoint/2010/main" val="3091428684"/>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16</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5" name="Rectangle 14"/>
          <p:cNvSpPr/>
          <p:nvPr/>
        </p:nvSpPr>
        <p:spPr>
          <a:xfrm>
            <a:off x="531812" y="1447800"/>
            <a:ext cx="11125200" cy="4318878"/>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sz="1800" b="1" dirty="0">
                <a:solidFill>
                  <a:srgbClr val="000080"/>
                </a:solidFill>
                <a:latin typeface="Courier New" panose="02070309020205020404" pitchFamily="49" charset="0"/>
                <a:cs typeface="Courier New" panose="02070309020205020404" pitchFamily="49" charset="0"/>
              </a:rPr>
              <a:t>public </a:t>
            </a:r>
            <a:r>
              <a:rPr lang="en-US" altLang="en-US" sz="1800" b="1" dirty="0" err="1">
                <a:solidFill>
                  <a:srgbClr val="000080"/>
                </a:solidFill>
                <a:latin typeface="Courier New" panose="02070309020205020404" pitchFamily="49" charset="0"/>
                <a:cs typeface="Courier New" panose="02070309020205020404" pitchFamily="49" charset="0"/>
              </a:rPr>
              <a:t>enum</a:t>
            </a:r>
            <a:r>
              <a:rPr lang="en-US" altLang="en-US" sz="1800" b="1" dirty="0">
                <a:solidFill>
                  <a:srgbClr val="000080"/>
                </a:solidFill>
                <a:latin typeface="Courier New" panose="02070309020205020404" pitchFamily="49" charset="0"/>
                <a:cs typeface="Courier New" panose="02070309020205020404" pitchFamily="49" charset="0"/>
              </a:rPr>
              <a:t> </a:t>
            </a:r>
            <a:r>
              <a:rPr lang="en-US" altLang="en-US" sz="1800" b="1" dirty="0">
                <a:solidFill>
                  <a:srgbClr val="660E7A"/>
                </a:solidFill>
                <a:latin typeface="Courier New" panose="02070309020205020404" pitchFamily="49" charset="0"/>
                <a:cs typeface="Courier New" panose="02070309020205020404" pitchFamily="49" charset="0"/>
              </a:rPr>
              <a:t>Season </a:t>
            </a:r>
            <a:r>
              <a:rPr lang="en-US" altLang="en-US" sz="1800" dirty="0">
                <a:solidFill>
                  <a:srgbClr val="000000"/>
                </a:solidFill>
                <a:latin typeface="Courier New" panose="02070309020205020404" pitchFamily="49" charset="0"/>
                <a:cs typeface="Courier New" panose="02070309020205020404" pitchFamily="49" charset="0"/>
              </a:rPr>
              <a:t>{</a:t>
            </a:r>
            <a:br>
              <a:rPr lang="en-US" altLang="en-US" sz="1800" dirty="0">
                <a:solidFill>
                  <a:srgbClr val="000000"/>
                </a:solidFill>
                <a:latin typeface="Courier New" panose="02070309020205020404" pitchFamily="49" charset="0"/>
                <a:cs typeface="Courier New" panose="02070309020205020404" pitchFamily="49" charset="0"/>
              </a:rPr>
            </a:br>
            <a:r>
              <a:rPr lang="en-US" altLang="en-US" sz="1800" dirty="0">
                <a:solidFill>
                  <a:srgbClr val="000000"/>
                </a:solidFill>
                <a:latin typeface="Courier New" panose="02070309020205020404" pitchFamily="49" charset="0"/>
                <a:cs typeface="Courier New" panose="02070309020205020404" pitchFamily="49" charset="0"/>
              </a:rPr>
              <a:t>    </a:t>
            </a:r>
            <a:r>
              <a:rPr lang="en-US" altLang="en-US" sz="1800" b="1" i="1" dirty="0">
                <a:solidFill>
                  <a:srgbClr val="660E7A"/>
                </a:solidFill>
                <a:latin typeface="Courier New" panose="02070309020205020404" pitchFamily="49" charset="0"/>
                <a:cs typeface="Courier New" panose="02070309020205020404" pitchFamily="49" charset="0"/>
              </a:rPr>
              <a:t>SPRING</a:t>
            </a:r>
            <a:r>
              <a:rPr lang="en-US" altLang="en-US" sz="1800" dirty="0">
                <a:solidFill>
                  <a:srgbClr val="000000"/>
                </a:solidFill>
                <a:latin typeface="Courier New" panose="02070309020205020404" pitchFamily="49" charset="0"/>
                <a:cs typeface="Courier New" panose="02070309020205020404" pitchFamily="49" charset="0"/>
              </a:rPr>
              <a:t>(</a:t>
            </a:r>
            <a:r>
              <a:rPr lang="en-US" altLang="en-US" sz="1800" b="1" dirty="0">
                <a:solidFill>
                  <a:srgbClr val="008000"/>
                </a:solidFill>
                <a:latin typeface="Courier New" panose="02070309020205020404" pitchFamily="49" charset="0"/>
                <a:cs typeface="Courier New" panose="02070309020205020404" pitchFamily="49" charset="0"/>
              </a:rPr>
              <a:t>"Warm."</a:t>
            </a:r>
            <a:r>
              <a:rPr lang="en-US" altLang="en-US" sz="1800" dirty="0">
                <a:solidFill>
                  <a:srgbClr val="000000"/>
                </a:solidFill>
                <a:latin typeface="Courier New" panose="02070309020205020404" pitchFamily="49" charset="0"/>
                <a:cs typeface="Courier New" panose="02070309020205020404" pitchFamily="49" charset="0"/>
              </a:rPr>
              <a:t>), </a:t>
            </a:r>
            <a:r>
              <a:rPr lang="en-US" altLang="en-US" sz="1800" b="1" i="1" dirty="0">
                <a:solidFill>
                  <a:srgbClr val="660E7A"/>
                </a:solidFill>
                <a:latin typeface="Courier New" panose="02070309020205020404" pitchFamily="49" charset="0"/>
                <a:cs typeface="Courier New" panose="02070309020205020404" pitchFamily="49" charset="0"/>
              </a:rPr>
              <a:t>SUMMER</a:t>
            </a:r>
            <a:r>
              <a:rPr lang="en-US" altLang="en-US" sz="1800" dirty="0">
                <a:solidFill>
                  <a:srgbClr val="000000"/>
                </a:solidFill>
                <a:latin typeface="Courier New" panose="02070309020205020404" pitchFamily="49" charset="0"/>
                <a:cs typeface="Courier New" panose="02070309020205020404" pitchFamily="49" charset="0"/>
              </a:rPr>
              <a:t>(</a:t>
            </a:r>
            <a:r>
              <a:rPr lang="en-US" altLang="en-US" sz="1800" b="1" dirty="0">
                <a:solidFill>
                  <a:srgbClr val="008000"/>
                </a:solidFill>
                <a:latin typeface="Courier New" panose="02070309020205020404" pitchFamily="49" charset="0"/>
                <a:cs typeface="Courier New" panose="02070309020205020404" pitchFamily="49" charset="0"/>
              </a:rPr>
              <a:t>"Hot."</a:t>
            </a:r>
            <a:r>
              <a:rPr lang="en-US" altLang="en-US" sz="1800" dirty="0">
                <a:solidFill>
                  <a:srgbClr val="000000"/>
                </a:solidFill>
                <a:latin typeface="Courier New" panose="02070309020205020404" pitchFamily="49" charset="0"/>
                <a:cs typeface="Courier New" panose="02070309020205020404" pitchFamily="49" charset="0"/>
              </a:rPr>
              <a:t>), </a:t>
            </a:r>
            <a:r>
              <a:rPr lang="en-US" altLang="en-US" sz="1800" b="1" i="1" dirty="0">
                <a:solidFill>
                  <a:srgbClr val="660E7A"/>
                </a:solidFill>
                <a:latin typeface="Courier New" panose="02070309020205020404" pitchFamily="49" charset="0"/>
                <a:cs typeface="Courier New" panose="02070309020205020404" pitchFamily="49" charset="0"/>
              </a:rPr>
              <a:t>AUTUMN</a:t>
            </a:r>
            <a:r>
              <a:rPr lang="en-US" altLang="en-US" sz="1800" dirty="0">
                <a:solidFill>
                  <a:srgbClr val="000000"/>
                </a:solidFill>
                <a:latin typeface="Courier New" panose="02070309020205020404" pitchFamily="49" charset="0"/>
                <a:cs typeface="Courier New" panose="02070309020205020404" pitchFamily="49" charset="0"/>
              </a:rPr>
              <a:t>(</a:t>
            </a:r>
            <a:r>
              <a:rPr lang="en-US" altLang="en-US" sz="1800" b="1" dirty="0">
                <a:solidFill>
                  <a:srgbClr val="008000"/>
                </a:solidFill>
                <a:latin typeface="Courier New" panose="02070309020205020404" pitchFamily="49" charset="0"/>
                <a:cs typeface="Courier New" panose="02070309020205020404" pitchFamily="49" charset="0"/>
              </a:rPr>
              <a:t>"Rainy."</a:t>
            </a:r>
            <a:r>
              <a:rPr lang="en-US" altLang="en-US" sz="1800" dirty="0">
                <a:solidFill>
                  <a:srgbClr val="000000"/>
                </a:solidFill>
                <a:latin typeface="Courier New" panose="02070309020205020404" pitchFamily="49" charset="0"/>
                <a:cs typeface="Courier New" panose="02070309020205020404" pitchFamily="49" charset="0"/>
              </a:rPr>
              <a:t>), </a:t>
            </a:r>
            <a:r>
              <a:rPr lang="en-US" altLang="en-US" sz="1800" b="1" i="1" dirty="0">
                <a:solidFill>
                  <a:srgbClr val="660E7A"/>
                </a:solidFill>
                <a:latin typeface="Courier New" panose="02070309020205020404" pitchFamily="49" charset="0"/>
                <a:cs typeface="Courier New" panose="02070309020205020404" pitchFamily="49" charset="0"/>
              </a:rPr>
              <a:t>WINTER</a:t>
            </a:r>
            <a:r>
              <a:rPr lang="en-US" altLang="en-US" sz="1800" dirty="0">
                <a:solidFill>
                  <a:srgbClr val="000000"/>
                </a:solidFill>
                <a:latin typeface="Courier New" panose="02070309020205020404" pitchFamily="49" charset="0"/>
                <a:cs typeface="Courier New" panose="02070309020205020404" pitchFamily="49" charset="0"/>
              </a:rPr>
              <a:t>(</a:t>
            </a:r>
            <a:r>
              <a:rPr lang="en-US" altLang="en-US" sz="1800" b="1" dirty="0">
                <a:solidFill>
                  <a:srgbClr val="008000"/>
                </a:solidFill>
                <a:latin typeface="Courier New" panose="02070309020205020404" pitchFamily="49" charset="0"/>
                <a:cs typeface="Courier New" panose="02070309020205020404" pitchFamily="49" charset="0"/>
              </a:rPr>
              <a:t>"Cold."</a:t>
            </a:r>
            <a:r>
              <a:rPr lang="en-US" altLang="en-US" sz="1800" dirty="0">
                <a:solidFill>
                  <a:srgbClr val="000000"/>
                </a:solidFill>
                <a:latin typeface="Courier New" panose="02070309020205020404" pitchFamily="49" charset="0"/>
                <a:cs typeface="Courier New" panose="02070309020205020404" pitchFamily="49" charset="0"/>
              </a:rPr>
              <a:t>);</a:t>
            </a:r>
            <a:br>
              <a:rPr lang="en-US" altLang="en-US" sz="1800" dirty="0">
                <a:solidFill>
                  <a:srgbClr val="000000"/>
                </a:solidFill>
                <a:latin typeface="Courier New" panose="02070309020205020404" pitchFamily="49" charset="0"/>
                <a:cs typeface="Courier New" panose="02070309020205020404" pitchFamily="49" charset="0"/>
              </a:rPr>
            </a:br>
            <a:r>
              <a:rPr lang="en-US" altLang="en-US" sz="1800" dirty="0">
                <a:solidFill>
                  <a:srgbClr val="000000"/>
                </a:solidFill>
                <a:latin typeface="Courier New" panose="02070309020205020404" pitchFamily="49" charset="0"/>
                <a:cs typeface="Courier New" panose="02070309020205020404" pitchFamily="49" charset="0"/>
              </a:rPr>
              <a:t>    </a:t>
            </a:r>
          </a:p>
          <a:p>
            <a:pPr lvl="0" defTabSz="914400" eaLnBrk="0" fontAlgn="base" hangingPunct="0">
              <a:spcBef>
                <a:spcPct val="0"/>
              </a:spcBef>
              <a:spcAft>
                <a:spcPct val="0"/>
              </a:spcAft>
            </a:pPr>
            <a:r>
              <a:rPr lang="en-US" altLang="en-US" sz="1800" b="1" dirty="0">
                <a:solidFill>
                  <a:srgbClr val="000080"/>
                </a:solidFill>
                <a:latin typeface="Courier New" panose="02070309020205020404" pitchFamily="49" charset="0"/>
                <a:cs typeface="Courier New" panose="02070309020205020404" pitchFamily="49" charset="0"/>
              </a:rPr>
              <a:t>    private </a:t>
            </a:r>
            <a:r>
              <a:rPr lang="en-US" altLang="en-US" sz="1800" dirty="0">
                <a:solidFill>
                  <a:srgbClr val="2C8C8C"/>
                </a:solidFill>
                <a:latin typeface="Courier New" panose="02070309020205020404" pitchFamily="49" charset="0"/>
                <a:cs typeface="Courier New" panose="02070309020205020404" pitchFamily="49" charset="0"/>
              </a:rPr>
              <a:t>String </a:t>
            </a:r>
            <a:r>
              <a:rPr lang="en-US" altLang="en-US" sz="1800" b="1" dirty="0">
                <a:solidFill>
                  <a:srgbClr val="660E7A"/>
                </a:solidFill>
                <a:latin typeface="Courier New" panose="02070309020205020404" pitchFamily="49" charset="0"/>
                <a:cs typeface="Courier New" panose="02070309020205020404" pitchFamily="49" charset="0"/>
              </a:rPr>
              <a:t>description</a:t>
            </a:r>
            <a:r>
              <a:rPr lang="en-US" altLang="en-US" sz="1800" dirty="0">
                <a:solidFill>
                  <a:srgbClr val="000000"/>
                </a:solidFill>
                <a:latin typeface="Courier New" panose="02070309020205020404" pitchFamily="49" charset="0"/>
                <a:cs typeface="Courier New" panose="02070309020205020404" pitchFamily="49" charset="0"/>
              </a:rPr>
              <a:t>;</a:t>
            </a:r>
            <a:br>
              <a:rPr lang="en-US" altLang="en-US" sz="1800" dirty="0">
                <a:solidFill>
                  <a:srgbClr val="000000"/>
                </a:solidFill>
                <a:latin typeface="Courier New" panose="02070309020205020404" pitchFamily="49" charset="0"/>
                <a:cs typeface="Courier New" panose="02070309020205020404" pitchFamily="49" charset="0"/>
              </a:rPr>
            </a:br>
            <a:r>
              <a:rPr lang="en-US" altLang="en-US" sz="1800" dirty="0">
                <a:solidFill>
                  <a:srgbClr val="000000"/>
                </a:solidFill>
                <a:latin typeface="Courier New" panose="02070309020205020404" pitchFamily="49" charset="0"/>
                <a:cs typeface="Courier New" panose="02070309020205020404" pitchFamily="49" charset="0"/>
              </a:rPr>
              <a:t>    </a:t>
            </a:r>
          </a:p>
          <a:p>
            <a:pPr lvl="0" defTabSz="914400" eaLnBrk="0" fontAlgn="base" hangingPunct="0">
              <a:spcBef>
                <a:spcPct val="0"/>
              </a:spcBef>
              <a:spcAft>
                <a:spcPct val="0"/>
              </a:spcAft>
            </a:pPr>
            <a:r>
              <a:rPr lang="en-US" altLang="en-US" sz="1800" b="1" dirty="0">
                <a:solidFill>
                  <a:srgbClr val="000000"/>
                </a:solidFill>
                <a:latin typeface="Courier New" panose="02070309020205020404" pitchFamily="49" charset="0"/>
                <a:cs typeface="Courier New" panose="02070309020205020404" pitchFamily="49" charset="0"/>
              </a:rPr>
              <a:t>    </a:t>
            </a:r>
            <a:r>
              <a:rPr lang="en-US" altLang="en-US" sz="1800" b="1" dirty="0">
                <a:solidFill>
                  <a:srgbClr val="000080"/>
                </a:solidFill>
                <a:latin typeface="Courier New" panose="02070309020205020404" pitchFamily="49" charset="0"/>
                <a:cs typeface="Courier New" panose="02070309020205020404" pitchFamily="49" charset="0"/>
              </a:rPr>
              <a:t>private </a:t>
            </a:r>
            <a:r>
              <a:rPr lang="en-US" altLang="en-US" sz="1800" dirty="0">
                <a:solidFill>
                  <a:srgbClr val="000000"/>
                </a:solidFill>
                <a:latin typeface="Courier New" panose="02070309020205020404" pitchFamily="49" charset="0"/>
                <a:cs typeface="Courier New" panose="02070309020205020404" pitchFamily="49" charset="0"/>
              </a:rPr>
              <a:t>Season(</a:t>
            </a:r>
            <a:r>
              <a:rPr lang="en-US" altLang="en-US" sz="1800" dirty="0">
                <a:solidFill>
                  <a:srgbClr val="2C8C8C"/>
                </a:solidFill>
                <a:latin typeface="Courier New" panose="02070309020205020404" pitchFamily="49" charset="0"/>
                <a:cs typeface="Courier New" panose="02070309020205020404" pitchFamily="49" charset="0"/>
              </a:rPr>
              <a:t>String </a:t>
            </a:r>
            <a:r>
              <a:rPr lang="en-US" altLang="en-US" sz="1800" dirty="0">
                <a:solidFill>
                  <a:srgbClr val="000000"/>
                </a:solidFill>
                <a:latin typeface="Courier New" panose="02070309020205020404" pitchFamily="49" charset="0"/>
                <a:cs typeface="Courier New" panose="02070309020205020404" pitchFamily="49" charset="0"/>
              </a:rPr>
              <a:t>description) {</a:t>
            </a:r>
            <a:br>
              <a:rPr lang="en-US" altLang="en-US" sz="1800" dirty="0">
                <a:solidFill>
                  <a:srgbClr val="000000"/>
                </a:solidFill>
                <a:latin typeface="Courier New" panose="02070309020205020404" pitchFamily="49" charset="0"/>
                <a:cs typeface="Courier New" panose="02070309020205020404" pitchFamily="49" charset="0"/>
              </a:rPr>
            </a:br>
            <a:r>
              <a:rPr lang="en-US" altLang="en-US" sz="1800" dirty="0">
                <a:solidFill>
                  <a:srgbClr val="000000"/>
                </a:solidFill>
                <a:latin typeface="Courier New" panose="02070309020205020404" pitchFamily="49" charset="0"/>
                <a:cs typeface="Courier New" panose="02070309020205020404" pitchFamily="49" charset="0"/>
              </a:rPr>
              <a:t>        </a:t>
            </a:r>
            <a:r>
              <a:rPr lang="en-US" altLang="en-US" sz="1800" b="1" dirty="0" err="1">
                <a:solidFill>
                  <a:srgbClr val="000080"/>
                </a:solidFill>
                <a:latin typeface="Courier New" panose="02070309020205020404" pitchFamily="49" charset="0"/>
                <a:cs typeface="Courier New" panose="02070309020205020404" pitchFamily="49" charset="0"/>
              </a:rPr>
              <a:t>this</a:t>
            </a:r>
            <a:r>
              <a:rPr lang="en-US" altLang="en-US" sz="1800" dirty="0" err="1">
                <a:solidFill>
                  <a:srgbClr val="000000"/>
                </a:solidFill>
                <a:latin typeface="Courier New" panose="02070309020205020404" pitchFamily="49" charset="0"/>
                <a:cs typeface="Courier New" panose="02070309020205020404" pitchFamily="49" charset="0"/>
              </a:rPr>
              <a:t>.</a:t>
            </a:r>
            <a:r>
              <a:rPr lang="en-US" altLang="en-US" sz="1800" b="1" dirty="0" err="1">
                <a:solidFill>
                  <a:srgbClr val="660E7A"/>
                </a:solidFill>
                <a:latin typeface="Courier New" panose="02070309020205020404" pitchFamily="49" charset="0"/>
                <a:cs typeface="Courier New" panose="02070309020205020404" pitchFamily="49" charset="0"/>
              </a:rPr>
              <a:t>description</a:t>
            </a:r>
            <a:r>
              <a:rPr lang="en-US" altLang="en-US" sz="1800" b="1" dirty="0">
                <a:solidFill>
                  <a:srgbClr val="660E7A"/>
                </a:solidFill>
                <a:latin typeface="Courier New" panose="02070309020205020404" pitchFamily="49" charset="0"/>
                <a:cs typeface="Courier New" panose="02070309020205020404" pitchFamily="49" charset="0"/>
              </a:rPr>
              <a:t> </a:t>
            </a:r>
            <a:r>
              <a:rPr lang="en-US" altLang="en-US" sz="1800" dirty="0">
                <a:solidFill>
                  <a:srgbClr val="000000"/>
                </a:solidFill>
                <a:latin typeface="Courier New" panose="02070309020205020404" pitchFamily="49" charset="0"/>
                <a:cs typeface="Courier New" panose="02070309020205020404" pitchFamily="49" charset="0"/>
              </a:rPr>
              <a:t>= description;</a:t>
            </a:r>
            <a:br>
              <a:rPr lang="en-US" altLang="en-US" sz="1800" dirty="0">
                <a:solidFill>
                  <a:srgbClr val="000000"/>
                </a:solidFill>
                <a:latin typeface="Courier New" panose="02070309020205020404" pitchFamily="49" charset="0"/>
                <a:cs typeface="Courier New" panose="02070309020205020404" pitchFamily="49" charset="0"/>
              </a:rPr>
            </a:br>
            <a:r>
              <a:rPr lang="en-US" altLang="en-US" sz="1800" dirty="0">
                <a:solidFill>
                  <a:srgbClr val="000000"/>
                </a:solidFill>
                <a:latin typeface="Courier New" panose="02070309020205020404" pitchFamily="49" charset="0"/>
                <a:cs typeface="Courier New" panose="02070309020205020404" pitchFamily="49" charset="0"/>
              </a:rPr>
              <a:t>    }</a:t>
            </a:r>
            <a:br>
              <a:rPr lang="en-US" altLang="en-US" sz="1800" dirty="0">
                <a:solidFill>
                  <a:srgbClr val="000000"/>
                </a:solidFill>
                <a:latin typeface="Courier New" panose="02070309020205020404" pitchFamily="49" charset="0"/>
                <a:cs typeface="Courier New" panose="02070309020205020404" pitchFamily="49" charset="0"/>
              </a:rPr>
            </a:br>
            <a:r>
              <a:rPr lang="en-US" altLang="en-US" sz="1800" dirty="0">
                <a:solidFill>
                  <a:srgbClr val="000000"/>
                </a:solidFill>
                <a:latin typeface="Courier New" panose="02070309020205020404" pitchFamily="49" charset="0"/>
                <a:cs typeface="Courier New" panose="02070309020205020404" pitchFamily="49" charset="0"/>
              </a:rPr>
              <a:t>    </a:t>
            </a:r>
          </a:p>
          <a:p>
            <a:pPr lvl="0" defTabSz="914400" eaLnBrk="0" fontAlgn="base" hangingPunct="0">
              <a:spcBef>
                <a:spcPct val="0"/>
              </a:spcBef>
              <a:spcAft>
                <a:spcPct val="0"/>
              </a:spcAft>
            </a:pPr>
            <a:r>
              <a:rPr lang="en-US" altLang="en-US" sz="1800" b="1" dirty="0">
                <a:solidFill>
                  <a:srgbClr val="000000"/>
                </a:solidFill>
                <a:latin typeface="Courier New" panose="02070309020205020404" pitchFamily="49" charset="0"/>
                <a:cs typeface="Courier New" panose="02070309020205020404" pitchFamily="49" charset="0"/>
              </a:rPr>
              <a:t>    </a:t>
            </a:r>
            <a:r>
              <a:rPr lang="en-US" altLang="en-US" sz="1800" b="1" dirty="0">
                <a:solidFill>
                  <a:srgbClr val="000080"/>
                </a:solidFill>
                <a:latin typeface="Courier New" panose="02070309020205020404" pitchFamily="49" charset="0"/>
                <a:cs typeface="Courier New" panose="02070309020205020404" pitchFamily="49" charset="0"/>
              </a:rPr>
              <a:t>public </a:t>
            </a:r>
            <a:r>
              <a:rPr lang="en-US" altLang="en-US" sz="1800" dirty="0">
                <a:solidFill>
                  <a:srgbClr val="2C8C8C"/>
                </a:solidFill>
                <a:latin typeface="Courier New" panose="02070309020205020404" pitchFamily="49" charset="0"/>
                <a:cs typeface="Courier New" panose="02070309020205020404" pitchFamily="49" charset="0"/>
              </a:rPr>
              <a:t>String </a:t>
            </a:r>
            <a:r>
              <a:rPr lang="en-US" altLang="en-US" sz="1800" dirty="0" err="1">
                <a:solidFill>
                  <a:srgbClr val="000000"/>
                </a:solidFill>
                <a:latin typeface="Courier New" panose="02070309020205020404" pitchFamily="49" charset="0"/>
                <a:cs typeface="Courier New" panose="02070309020205020404" pitchFamily="49" charset="0"/>
              </a:rPr>
              <a:t>getDescription</a:t>
            </a:r>
            <a:r>
              <a:rPr lang="en-US" altLang="en-US" sz="1800" dirty="0">
                <a:solidFill>
                  <a:srgbClr val="000000"/>
                </a:solidFill>
                <a:latin typeface="Courier New" panose="02070309020205020404" pitchFamily="49" charset="0"/>
                <a:cs typeface="Courier New" panose="02070309020205020404" pitchFamily="49" charset="0"/>
              </a:rPr>
              <a:t>() {</a:t>
            </a:r>
            <a:br>
              <a:rPr lang="en-US" altLang="en-US" sz="1800" dirty="0">
                <a:solidFill>
                  <a:srgbClr val="000000"/>
                </a:solidFill>
                <a:latin typeface="Courier New" panose="02070309020205020404" pitchFamily="49" charset="0"/>
                <a:cs typeface="Courier New" panose="02070309020205020404" pitchFamily="49" charset="0"/>
              </a:rPr>
            </a:br>
            <a:r>
              <a:rPr lang="en-US" altLang="en-US" sz="1800" dirty="0">
                <a:solidFill>
                  <a:srgbClr val="000000"/>
                </a:solidFill>
                <a:latin typeface="Courier New" panose="02070309020205020404" pitchFamily="49" charset="0"/>
                <a:cs typeface="Courier New" panose="02070309020205020404" pitchFamily="49" charset="0"/>
              </a:rPr>
              <a:t>        </a:t>
            </a:r>
            <a:r>
              <a:rPr lang="en-US" altLang="en-US" sz="1800" b="1" dirty="0">
                <a:solidFill>
                  <a:srgbClr val="000080"/>
                </a:solidFill>
                <a:latin typeface="Courier New" panose="02070309020205020404" pitchFamily="49" charset="0"/>
                <a:cs typeface="Courier New" panose="02070309020205020404" pitchFamily="49" charset="0"/>
              </a:rPr>
              <a:t>return </a:t>
            </a:r>
            <a:r>
              <a:rPr lang="en-US" altLang="en-US" sz="1800" b="1" dirty="0" err="1">
                <a:solidFill>
                  <a:srgbClr val="000080"/>
                </a:solidFill>
                <a:latin typeface="Courier New" panose="02070309020205020404" pitchFamily="49" charset="0"/>
                <a:cs typeface="Courier New" panose="02070309020205020404" pitchFamily="49" charset="0"/>
              </a:rPr>
              <a:t>this</a:t>
            </a:r>
            <a:r>
              <a:rPr lang="en-US" altLang="en-US" sz="1800" dirty="0" err="1">
                <a:solidFill>
                  <a:srgbClr val="000000"/>
                </a:solidFill>
                <a:latin typeface="Courier New" panose="02070309020205020404" pitchFamily="49" charset="0"/>
                <a:cs typeface="Courier New" panose="02070309020205020404" pitchFamily="49" charset="0"/>
              </a:rPr>
              <a:t>.</a:t>
            </a:r>
            <a:r>
              <a:rPr lang="en-US" altLang="en-US" sz="1800" b="1" dirty="0" err="1">
                <a:solidFill>
                  <a:srgbClr val="660E7A"/>
                </a:solidFill>
                <a:latin typeface="Courier New" panose="02070309020205020404" pitchFamily="49" charset="0"/>
                <a:cs typeface="Courier New" panose="02070309020205020404" pitchFamily="49" charset="0"/>
              </a:rPr>
              <a:t>description</a:t>
            </a:r>
            <a:r>
              <a:rPr lang="en-US" altLang="en-US" sz="1800" dirty="0">
                <a:solidFill>
                  <a:srgbClr val="000000"/>
                </a:solidFill>
                <a:latin typeface="Courier New" panose="02070309020205020404" pitchFamily="49" charset="0"/>
                <a:cs typeface="Courier New" panose="02070309020205020404" pitchFamily="49" charset="0"/>
              </a:rPr>
              <a:t>;</a:t>
            </a:r>
            <a:br>
              <a:rPr lang="en-US" altLang="en-US" sz="1800" dirty="0">
                <a:solidFill>
                  <a:srgbClr val="000000"/>
                </a:solidFill>
                <a:latin typeface="Courier New" panose="02070309020205020404" pitchFamily="49" charset="0"/>
                <a:cs typeface="Courier New" panose="02070309020205020404" pitchFamily="49" charset="0"/>
              </a:rPr>
            </a:br>
            <a:r>
              <a:rPr lang="en-US" altLang="en-US" sz="1800" dirty="0">
                <a:solidFill>
                  <a:srgbClr val="000000"/>
                </a:solidFill>
                <a:latin typeface="Courier New" panose="02070309020205020404" pitchFamily="49" charset="0"/>
                <a:cs typeface="Courier New" panose="02070309020205020404" pitchFamily="49" charset="0"/>
              </a:rPr>
              <a:t>    }</a:t>
            </a:r>
            <a:br>
              <a:rPr lang="en-US" altLang="en-US" sz="1800" dirty="0">
                <a:solidFill>
                  <a:srgbClr val="000000"/>
                </a:solidFill>
                <a:latin typeface="Courier New" panose="02070309020205020404" pitchFamily="49" charset="0"/>
                <a:cs typeface="Courier New" panose="02070309020205020404" pitchFamily="49" charset="0"/>
              </a:rPr>
            </a:br>
            <a:r>
              <a:rPr lang="en-US" altLang="en-US" sz="1800" dirty="0">
                <a:solidFill>
                  <a:srgbClr val="000000"/>
                </a:solidFill>
                <a:latin typeface="Courier New" panose="02070309020205020404" pitchFamily="49" charset="0"/>
                <a:cs typeface="Courier New" panose="02070309020205020404" pitchFamily="49" charset="0"/>
              </a:rPr>
              <a:t>}</a:t>
            </a:r>
            <a:endParaRPr lang="en-US" altLang="en-US" sz="4000" dirty="0">
              <a:solidFill>
                <a:schemeClr val="tx1"/>
              </a:solidFill>
              <a:latin typeface="Arial" panose="020B0604020202020204" pitchFamily="34" charset="0"/>
            </a:endParaRPr>
          </a:p>
        </p:txBody>
      </p:sp>
    </p:spTree>
    <p:extLst>
      <p:ext uri="{BB962C8B-B14F-4D97-AF65-F5344CB8AC3E}">
        <p14:creationId xmlns:p14="http://schemas.microsoft.com/office/powerpoint/2010/main" val="4118378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17</a:t>
            </a:fld>
            <a:endParaRPr lang="en-US" dirty="0"/>
          </a:p>
        </p:txBody>
      </p:sp>
      <p:sp>
        <p:nvSpPr>
          <p:cNvPr id="428035" name="Rectangle 3"/>
          <p:cNvSpPr>
            <a:spLocks noGrp="1" noChangeArrowheads="1"/>
          </p:cNvSpPr>
          <p:nvPr>
            <p:ph idx="1"/>
          </p:nvPr>
        </p:nvSpPr>
        <p:spPr>
          <a:xfrm>
            <a:off x="192001" y="2785361"/>
            <a:ext cx="11804822" cy="1287279"/>
          </a:xfrm>
        </p:spPr>
        <p:txBody>
          <a:bodyPr anchor="ctr">
            <a:normAutofit/>
          </a:bodyPr>
          <a:lstStyle/>
          <a:p>
            <a:pPr marL="0" indent="0" algn="ctr">
              <a:lnSpc>
                <a:spcPct val="110000"/>
              </a:lnSpc>
              <a:buNone/>
            </a:pPr>
            <a:r>
              <a:rPr lang="en-US" sz="3300" dirty="0" err="1">
                <a:latin typeface="Consolas" panose="020B0609020204030204" pitchFamily="49" charset="0"/>
              </a:rPr>
              <a:t>valueOf</a:t>
            </a:r>
            <a:r>
              <a:rPr lang="en-US" sz="3300" dirty="0">
                <a:latin typeface="Consolas" panose="020B0609020204030204" pitchFamily="49" charset="0"/>
              </a:rPr>
              <a:t>()</a:t>
            </a:r>
            <a:endParaRPr lang="en-US" dirty="0">
              <a:latin typeface="Consolas" panose="020B0609020204030204" pitchFamily="49" charset="0"/>
            </a:endParaRPr>
          </a:p>
        </p:txBody>
      </p:sp>
      <p:sp>
        <p:nvSpPr>
          <p:cNvPr id="428034" name="Rectangle 2"/>
          <p:cNvSpPr>
            <a:spLocks noGrp="1" noChangeArrowheads="1"/>
          </p:cNvSpPr>
          <p:nvPr>
            <p:ph type="title"/>
          </p:nvPr>
        </p:nvSpPr>
        <p:spPr/>
        <p:txBody>
          <a:bodyPr/>
          <a:lstStyle/>
          <a:p>
            <a:r>
              <a:rPr lang="en-US" dirty="0"/>
              <a:t>Parsing Enumerations</a:t>
            </a:r>
            <a:endParaRPr lang="bg-BG" dirty="0"/>
          </a:p>
        </p:txBody>
      </p:sp>
    </p:spTree>
    <p:extLst>
      <p:ext uri="{BB962C8B-B14F-4D97-AF65-F5344CB8AC3E}">
        <p14:creationId xmlns:p14="http://schemas.microsoft.com/office/powerpoint/2010/main" val="2982538447"/>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18</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5" name="Rectangle 14"/>
          <p:cNvSpPr/>
          <p:nvPr/>
        </p:nvSpPr>
        <p:spPr>
          <a:xfrm>
            <a:off x="531812" y="2362200"/>
            <a:ext cx="11125200" cy="2490078"/>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sz="2000" b="1" dirty="0">
                <a:solidFill>
                  <a:srgbClr val="000080"/>
                </a:solidFill>
                <a:latin typeface="Courier New" panose="02070309020205020404" pitchFamily="49" charset="0"/>
                <a:cs typeface="Courier New" panose="02070309020205020404" pitchFamily="49" charset="0"/>
              </a:rPr>
              <a:t>public static void </a:t>
            </a:r>
            <a:r>
              <a:rPr lang="en-US" altLang="en-US" sz="2000" dirty="0">
                <a:solidFill>
                  <a:srgbClr val="000000"/>
                </a:solidFill>
                <a:latin typeface="Courier New" panose="02070309020205020404" pitchFamily="49" charset="0"/>
                <a:cs typeface="Courier New" panose="02070309020205020404" pitchFamily="49" charset="0"/>
              </a:rPr>
              <a:t>main(</a:t>
            </a:r>
            <a:r>
              <a:rPr lang="en-US" altLang="en-US" sz="2000" dirty="0">
                <a:solidFill>
                  <a:srgbClr val="2C8C8C"/>
                </a:solidFill>
                <a:latin typeface="Courier New" panose="02070309020205020404" pitchFamily="49" charset="0"/>
                <a:cs typeface="Courier New" panose="02070309020205020404" pitchFamily="49" charset="0"/>
              </a:rPr>
              <a:t>String</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err="1">
                <a:solidFill>
                  <a:srgbClr val="000000"/>
                </a:solidFill>
                <a:latin typeface="Courier New" panose="02070309020205020404" pitchFamily="49" charset="0"/>
                <a:cs typeface="Courier New" panose="02070309020205020404" pitchFamily="49" charset="0"/>
              </a:rPr>
              <a:t>args</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660E7A"/>
                </a:solidFill>
                <a:latin typeface="Courier New" panose="02070309020205020404" pitchFamily="49" charset="0"/>
                <a:cs typeface="Courier New" panose="02070309020205020404" pitchFamily="49" charset="0"/>
              </a:rPr>
              <a:t>Season </a:t>
            </a:r>
            <a:r>
              <a:rPr lang="en-US" altLang="en-US" sz="2000" dirty="0" err="1">
                <a:solidFill>
                  <a:srgbClr val="000000"/>
                </a:solidFill>
                <a:latin typeface="Courier New" panose="02070309020205020404" pitchFamily="49" charset="0"/>
                <a:cs typeface="Courier New" panose="02070309020205020404" pitchFamily="49" charset="0"/>
              </a:rPr>
              <a:t>season</a:t>
            </a:r>
            <a:r>
              <a:rPr lang="en-US" altLang="en-US" sz="2000" dirty="0">
                <a:solidFill>
                  <a:srgbClr val="000000"/>
                </a:solidFill>
                <a:latin typeface="Courier New" panose="02070309020205020404" pitchFamily="49" charset="0"/>
                <a:cs typeface="Courier New" panose="02070309020205020404" pitchFamily="49" charset="0"/>
              </a:rPr>
              <a:t> = </a:t>
            </a:r>
            <a:r>
              <a:rPr lang="en-US" altLang="en-US" sz="2000" dirty="0" err="1">
                <a:solidFill>
                  <a:srgbClr val="2C8C8C"/>
                </a:solidFill>
                <a:latin typeface="Courier New" panose="02070309020205020404" pitchFamily="49" charset="0"/>
                <a:cs typeface="Courier New" panose="02070309020205020404" pitchFamily="49" charset="0"/>
              </a:rPr>
              <a:t>Enum</a:t>
            </a:r>
            <a:r>
              <a:rPr lang="en-US" altLang="en-US" sz="2000" dirty="0" err="1">
                <a:solidFill>
                  <a:srgbClr val="000000"/>
                </a:solidFill>
                <a:latin typeface="Courier New" panose="02070309020205020404" pitchFamily="49" charset="0"/>
                <a:cs typeface="Courier New" panose="02070309020205020404" pitchFamily="49" charset="0"/>
              </a:rPr>
              <a:t>.</a:t>
            </a:r>
            <a:r>
              <a:rPr lang="en-US" altLang="en-US" sz="2000" i="1" dirty="0" err="1">
                <a:solidFill>
                  <a:srgbClr val="000000"/>
                </a:solidFill>
                <a:latin typeface="Courier New" panose="02070309020205020404" pitchFamily="49" charset="0"/>
                <a:cs typeface="Courier New" panose="02070309020205020404" pitchFamily="49" charset="0"/>
              </a:rPr>
              <a:t>valueOf</a:t>
            </a:r>
            <a:r>
              <a:rPr lang="en-US" altLang="en-US" sz="2000" dirty="0">
                <a:solidFill>
                  <a:srgbClr val="000000"/>
                </a:solidFill>
                <a:latin typeface="Courier New" panose="02070309020205020404" pitchFamily="49" charset="0"/>
                <a:cs typeface="Courier New" panose="02070309020205020404" pitchFamily="49" charset="0"/>
              </a:rPr>
              <a:t>(</a:t>
            </a:r>
            <a:r>
              <a:rPr lang="en-US" altLang="en-US" sz="2000" b="1" dirty="0" err="1">
                <a:solidFill>
                  <a:srgbClr val="660E7A"/>
                </a:solidFill>
                <a:latin typeface="Courier New" panose="02070309020205020404" pitchFamily="49" charset="0"/>
                <a:cs typeface="Courier New" panose="02070309020205020404" pitchFamily="49" charset="0"/>
              </a:rPr>
              <a:t>Season</a:t>
            </a:r>
            <a:r>
              <a:rPr lang="en-US" altLang="en-US" sz="2000" dirty="0" err="1">
                <a:solidFill>
                  <a:srgbClr val="000000"/>
                </a:solidFill>
                <a:latin typeface="Courier New" panose="02070309020205020404" pitchFamily="49" charset="0"/>
                <a:cs typeface="Courier New" panose="02070309020205020404" pitchFamily="49" charset="0"/>
              </a:rPr>
              <a:t>.</a:t>
            </a:r>
            <a:r>
              <a:rPr lang="en-US" altLang="en-US" sz="2000" b="1" dirty="0" err="1">
                <a:solidFill>
                  <a:srgbClr val="000080"/>
                </a:solidFill>
                <a:latin typeface="Courier New" panose="02070309020205020404" pitchFamily="49" charset="0"/>
                <a:cs typeface="Courier New" panose="02070309020205020404" pitchFamily="49" charset="0"/>
              </a:rPr>
              <a:t>class</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"SUMMER"</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err="1">
                <a:solidFill>
                  <a:srgbClr val="2C8C8C"/>
                </a:solidFill>
                <a:latin typeface="Courier New" panose="02070309020205020404" pitchFamily="49" charset="0"/>
                <a:cs typeface="Courier New" panose="02070309020205020404" pitchFamily="49" charset="0"/>
              </a:rPr>
              <a:t>System</a:t>
            </a:r>
            <a:r>
              <a:rPr lang="en-US" altLang="en-US" sz="2000" dirty="0" err="1">
                <a:solidFill>
                  <a:srgbClr val="000000"/>
                </a:solidFill>
                <a:latin typeface="Courier New" panose="02070309020205020404" pitchFamily="49" charset="0"/>
                <a:cs typeface="Courier New" panose="02070309020205020404" pitchFamily="49" charset="0"/>
              </a:rPr>
              <a:t>.</a:t>
            </a:r>
            <a:r>
              <a:rPr lang="en-US" altLang="en-US" sz="2000" b="1" i="1" dirty="0" err="1">
                <a:solidFill>
                  <a:srgbClr val="660E7A"/>
                </a:solidFill>
                <a:latin typeface="Courier New" panose="02070309020205020404" pitchFamily="49" charset="0"/>
                <a:cs typeface="Courier New" panose="02070309020205020404" pitchFamily="49" charset="0"/>
              </a:rPr>
              <a:t>out</a:t>
            </a:r>
            <a:r>
              <a:rPr lang="en-US" altLang="en-US" sz="2000" dirty="0" err="1">
                <a:solidFill>
                  <a:srgbClr val="000000"/>
                </a:solidFill>
                <a:latin typeface="Courier New" panose="02070309020205020404" pitchFamily="49" charset="0"/>
                <a:cs typeface="Courier New" panose="02070309020205020404" pitchFamily="49" charset="0"/>
              </a:rPr>
              <a:t>.printf</a:t>
            </a:r>
            <a:r>
              <a:rPr lang="en-US" altLang="en-US" sz="2000" dirty="0">
                <a:solidFill>
                  <a:srgbClr val="000000"/>
                </a:solidFill>
                <a:latin typeface="Courier New" panose="02070309020205020404" pitchFamily="49" charset="0"/>
                <a:cs typeface="Courier New" panose="02070309020205020404" pitchFamily="49" charset="0"/>
              </a:rPr>
              <a:t>(</a:t>
            </a:r>
            <a:r>
              <a:rPr lang="en-US" altLang="en-US" sz="2000" b="1" dirty="0">
                <a:solidFill>
                  <a:srgbClr val="008000"/>
                </a:solidFill>
                <a:latin typeface="Courier New" panose="02070309020205020404" pitchFamily="49" charset="0"/>
                <a:cs typeface="Courier New" panose="02070309020205020404" pitchFamily="49" charset="0"/>
              </a:rPr>
              <a:t>"name: %s, ordinal %s"</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season.name(),</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err="1">
                <a:solidFill>
                  <a:srgbClr val="000000"/>
                </a:solidFill>
                <a:latin typeface="Courier New" panose="02070309020205020404" pitchFamily="49" charset="0"/>
                <a:cs typeface="Courier New" panose="02070309020205020404" pitchFamily="49" charset="0"/>
              </a:rPr>
              <a:t>season.ordinal</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a:t>
            </a:r>
            <a:endParaRPr lang="en-US" altLang="en-US" sz="4400" dirty="0">
              <a:solidFill>
                <a:schemeClr val="tx1"/>
              </a:solidFill>
              <a:latin typeface="Arial" panose="020B0604020202020204" pitchFamily="34" charset="0"/>
            </a:endParaRPr>
          </a:p>
        </p:txBody>
      </p:sp>
    </p:spTree>
    <p:extLst>
      <p:ext uri="{BB962C8B-B14F-4D97-AF65-F5344CB8AC3E}">
        <p14:creationId xmlns:p14="http://schemas.microsoft.com/office/powerpoint/2010/main" val="42637807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88825" cy="6858000"/>
          </a:xfrm>
          <a:prstGeom prst="rect">
            <a:avLst/>
          </a:prstGeom>
          <a:blipFill dpi="0" rotWithShape="1">
            <a:blip r:embed="rId3" cstate="print">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19</a:t>
            </a:fld>
            <a:endParaRPr lang="en-US" dirty="0"/>
          </a:p>
        </p:txBody>
      </p:sp>
      <p:sp>
        <p:nvSpPr>
          <p:cNvPr id="4" name="Rectangle 3"/>
          <p:cNvSpPr/>
          <p:nvPr/>
        </p:nvSpPr>
        <p:spPr>
          <a:xfrm>
            <a:off x="0"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3" name="Rectangle 12"/>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effectLst>
                  <a:outerShdw blurRad="50800" dist="38100" algn="tr" rotWithShape="0">
                    <a:prstClr val="black">
                      <a:alpha val="40000"/>
                    </a:prstClr>
                  </a:outerShdw>
                </a:effectLst>
              </a:rPr>
              <a:t>Demo</a:t>
            </a:r>
            <a:endParaRPr lang="en-GB" sz="8000" b="1" dirty="0"/>
          </a:p>
        </p:txBody>
      </p:sp>
    </p:spTree>
    <p:extLst>
      <p:ext uri="{BB962C8B-B14F-4D97-AF65-F5344CB8AC3E}">
        <p14:creationId xmlns:p14="http://schemas.microsoft.com/office/powerpoint/2010/main" val="899618442"/>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a:t>
            </a:fld>
            <a:endParaRPr lang="en-US" dirty="0"/>
          </a:p>
        </p:txBody>
      </p:sp>
      <p:sp>
        <p:nvSpPr>
          <p:cNvPr id="423939" name="Rectangle 3"/>
          <p:cNvSpPr>
            <a:spLocks noGrp="1" noChangeArrowheads="1"/>
          </p:cNvSpPr>
          <p:nvPr>
            <p:ph idx="1"/>
          </p:nvPr>
        </p:nvSpPr>
        <p:spPr/>
        <p:txBody>
          <a:bodyPr/>
          <a:lstStyle/>
          <a:p>
            <a:pPr marL="442913" indent="-442913">
              <a:lnSpc>
                <a:spcPct val="100000"/>
              </a:lnSpc>
              <a:spcBef>
                <a:spcPts val="500"/>
              </a:spcBef>
              <a:buFontTx/>
              <a:buAutoNum type="arabicPeriod"/>
            </a:pPr>
            <a:r>
              <a:rPr lang="en-US" dirty="0"/>
              <a:t>Enumerations</a:t>
            </a:r>
          </a:p>
          <a:p>
            <a:pPr marL="747659" lvl="1" indent="-442913">
              <a:lnSpc>
                <a:spcPct val="100000"/>
              </a:lnSpc>
              <a:spcBef>
                <a:spcPts val="500"/>
              </a:spcBef>
              <a:buFontTx/>
              <a:buAutoNum type="arabicPeriod"/>
            </a:pPr>
            <a:r>
              <a:rPr lang="en-US" dirty="0"/>
              <a:t>Defining Enumerated Types</a:t>
            </a:r>
          </a:p>
          <a:p>
            <a:pPr marL="747659" lvl="1" indent="-442913">
              <a:lnSpc>
                <a:spcPct val="100000"/>
              </a:lnSpc>
              <a:spcBef>
                <a:spcPts val="500"/>
              </a:spcBef>
              <a:buFontTx/>
              <a:buAutoNum type="arabicPeriod"/>
            </a:pPr>
            <a:r>
              <a:rPr lang="en-US" dirty="0"/>
              <a:t>Using Enumerated Types</a:t>
            </a:r>
          </a:p>
          <a:p>
            <a:pPr marL="442913" indent="-442913">
              <a:lnSpc>
                <a:spcPct val="100000"/>
              </a:lnSpc>
              <a:spcBef>
                <a:spcPts val="500"/>
              </a:spcBef>
              <a:buFontTx/>
              <a:buAutoNum type="arabicPeriod"/>
            </a:pPr>
            <a:r>
              <a:rPr lang="en-US" dirty="0"/>
              <a:t>Annotations</a:t>
            </a:r>
          </a:p>
          <a:p>
            <a:pPr marL="747659" lvl="1" indent="-442913">
              <a:lnSpc>
                <a:spcPct val="100000"/>
              </a:lnSpc>
              <a:spcBef>
                <a:spcPts val="500"/>
              </a:spcBef>
              <a:buFontTx/>
              <a:buAutoNum type="arabicPeriod"/>
            </a:pPr>
            <a:r>
              <a:rPr lang="en-US" dirty="0"/>
              <a:t>Applying Annotations to Code Elements</a:t>
            </a:r>
          </a:p>
          <a:p>
            <a:pPr marL="747659" lvl="1" indent="-442913">
              <a:lnSpc>
                <a:spcPct val="100000"/>
              </a:lnSpc>
              <a:spcBef>
                <a:spcPts val="500"/>
              </a:spcBef>
              <a:buFontTx/>
              <a:buAutoNum type="arabicPeriod"/>
            </a:pPr>
            <a:r>
              <a:rPr lang="en-US" dirty="0"/>
              <a:t>Built-in Annotations</a:t>
            </a:r>
          </a:p>
          <a:p>
            <a:pPr marL="747659" lvl="1" indent="-442913">
              <a:lnSpc>
                <a:spcPct val="100000"/>
              </a:lnSpc>
              <a:spcBef>
                <a:spcPts val="500"/>
              </a:spcBef>
              <a:buFontTx/>
              <a:buAutoNum type="arabicPeriod"/>
            </a:pPr>
            <a:r>
              <a:rPr lang="en-US" dirty="0"/>
              <a:t>Defining Annotations</a:t>
            </a:r>
          </a:p>
        </p:txBody>
      </p:sp>
      <p:sp>
        <p:nvSpPr>
          <p:cNvPr id="423938" name="Rectangle 2"/>
          <p:cNvSpPr>
            <a:spLocks noGrp="1" noChangeArrowheads="1"/>
          </p:cNvSpPr>
          <p:nvPr>
            <p:ph type="title"/>
          </p:nvPr>
        </p:nvSpPr>
        <p:spPr/>
        <p:txBody>
          <a:bodyPr/>
          <a:lstStyle/>
          <a:p>
            <a:r>
              <a:rPr lang="en-US" dirty="0"/>
              <a:t>Table of Contents</a:t>
            </a:r>
            <a:endParaRPr lang="bg-BG" dirty="0"/>
          </a:p>
        </p:txBody>
      </p:sp>
      <p:pic>
        <p:nvPicPr>
          <p:cNvPr id="8" name="Picture 7"/>
          <p:cNvPicPr>
            <a:picLocks noChangeAspect="1"/>
          </p:cNvPicPr>
          <p:nvPr/>
        </p:nvPicPr>
        <p:blipFill>
          <a:blip r:embed="rId3" cstate="print"/>
          <a:stretch>
            <a:fillRect/>
          </a:stretch>
        </p:blipFill>
        <p:spPr>
          <a:xfrm>
            <a:off x="8990012" y="2971800"/>
            <a:ext cx="2541127" cy="3276600"/>
          </a:xfrm>
          <a:prstGeom prst="rect">
            <a:avLst/>
          </a:prstGeom>
        </p:spPr>
      </p:pic>
    </p:spTree>
    <p:extLst>
      <p:ext uri="{BB962C8B-B14F-4D97-AF65-F5344CB8AC3E}">
        <p14:creationId xmlns:p14="http://schemas.microsoft.com/office/powerpoint/2010/main" val="1521542395"/>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88825" cy="685800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20</a:t>
            </a:fld>
            <a:endParaRPr lang="en-US" dirty="0"/>
          </a:p>
        </p:txBody>
      </p:sp>
      <p:sp>
        <p:nvSpPr>
          <p:cNvPr id="4" name="Rectangle 3"/>
          <p:cNvSpPr/>
          <p:nvPr/>
        </p:nvSpPr>
        <p:spPr>
          <a:xfrm>
            <a:off x="-7144" y="6927"/>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3" name="Rectangle 12"/>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effectLst>
                  <a:outerShdw blurRad="50800" dist="38100" algn="tr" rotWithShape="0">
                    <a:prstClr val="black">
                      <a:alpha val="40000"/>
                    </a:prstClr>
                  </a:outerShdw>
                </a:effectLst>
              </a:rPr>
              <a:t>Conventions</a:t>
            </a:r>
            <a:endParaRPr lang="en-GB" sz="8000" b="1" dirty="0"/>
          </a:p>
        </p:txBody>
      </p:sp>
    </p:spTree>
    <p:extLst>
      <p:ext uri="{BB962C8B-B14F-4D97-AF65-F5344CB8AC3E}">
        <p14:creationId xmlns:p14="http://schemas.microsoft.com/office/powerpoint/2010/main" val="602169485"/>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Shape 344"/>
          <p:cNvSpPr txBox="1">
            <a:spLocks noGrp="1"/>
          </p:cNvSpPr>
          <p:nvPr>
            <p:ph type="title"/>
          </p:nvPr>
        </p:nvSpPr>
        <p:spPr>
          <a:xfrm>
            <a:off x="1446212" y="5562600"/>
            <a:ext cx="8938472" cy="820600"/>
          </a:xfrm>
          <a:prstGeom prst="rect">
            <a:avLst/>
          </a:prstGeom>
          <a:noFill/>
          <a:ln>
            <a:noFill/>
          </a:ln>
        </p:spPr>
        <p:txBody>
          <a:bodyPr lIns="36000" tIns="36000" rIns="36000" bIns="36000" anchor="b" anchorCtr="0">
            <a:noAutofit/>
          </a:bodyPr>
          <a:lstStyle/>
          <a:p>
            <a:pPr marL="0" marR="0" lvl="0" indent="0" algn="ctr" rtl="0">
              <a:lnSpc>
                <a:spcPct val="90000"/>
              </a:lnSpc>
              <a:spcBef>
                <a:spcPts val="0"/>
              </a:spcBef>
              <a:spcAft>
                <a:spcPts val="0"/>
              </a:spcAft>
              <a:buClr>
                <a:srgbClr val="F3BE60"/>
              </a:buClr>
              <a:buSzPct val="25000"/>
              <a:buFont typeface="Calibri"/>
              <a:buNone/>
            </a:pPr>
            <a:r>
              <a:rPr lang="en-US" sz="5400" b="1" i="0" u="none" strike="noStrike" cap="none">
                <a:solidFill>
                  <a:srgbClr val="F3BE60"/>
                </a:solidFill>
                <a:latin typeface="Calibri"/>
                <a:ea typeface="Calibri"/>
                <a:cs typeface="Calibri"/>
                <a:sym typeface="Calibri"/>
              </a:rPr>
              <a:t>Exercises in Class</a:t>
            </a:r>
          </a:p>
        </p:txBody>
      </p:sp>
      <p:pic>
        <p:nvPicPr>
          <p:cNvPr id="345" name="Shape 345"/>
          <p:cNvPicPr preferRelativeResize="0"/>
          <p:nvPr/>
        </p:nvPicPr>
        <p:blipFill rotWithShape="1">
          <a:blip r:embed="rId3">
            <a:alphaModFix/>
          </a:blip>
          <a:srcRect/>
          <a:stretch/>
        </p:blipFill>
        <p:spPr>
          <a:xfrm>
            <a:off x="4098925" y="1366837"/>
            <a:ext cx="3990975" cy="4124325"/>
          </a:xfrm>
          <a:prstGeom prst="rect">
            <a:avLst/>
          </a:prstGeom>
          <a:noFill/>
          <a:ln>
            <a:noFill/>
          </a:ln>
        </p:spPr>
      </p:pic>
    </p:spTree>
    <p:extLst>
      <p:ext uri="{BB962C8B-B14F-4D97-AF65-F5344CB8AC3E}">
        <p14:creationId xmlns:p14="http://schemas.microsoft.com/office/powerpoint/2010/main" val="40573277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 y="0"/>
            <a:ext cx="12195969" cy="6858000"/>
          </a:xfrm>
          <a:prstGeom prst="rect">
            <a:avLst/>
          </a:prstGeom>
          <a:blipFill dpi="0" rotWithShape="1">
            <a:blip r:embed="rId3">
              <a:alphaModFix amt="78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3" name="Slide Number Placeholder 2"/>
          <p:cNvSpPr>
            <a:spLocks noGrp="1"/>
          </p:cNvSpPr>
          <p:nvPr>
            <p:ph type="sldNum" sz="quarter" idx="4"/>
          </p:nvPr>
        </p:nvSpPr>
        <p:spPr/>
        <p:txBody>
          <a:bodyPr/>
          <a:lstStyle/>
          <a:p>
            <a:fld id="{C014DD1E-5D91-48A3-AD6D-45FBA980D106}" type="slidenum">
              <a:rPr lang="en-US" smtClean="0"/>
              <a:pPr/>
              <a:t>22</a:t>
            </a:fld>
            <a:endParaRPr lang="en-US" dirty="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1" name="Rectangle 10"/>
          <p:cNvSpPr/>
          <p:nvPr/>
        </p:nvSpPr>
        <p:spPr>
          <a:xfrm>
            <a:off x="-7144" y="2552700"/>
            <a:ext cx="12203113" cy="1752600"/>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effectLst>
                  <a:outerShdw blurRad="50800" dist="38100" algn="tr" rotWithShape="0">
                    <a:prstClr val="black">
                      <a:alpha val="40000"/>
                    </a:prstClr>
                  </a:outerShdw>
                </a:effectLst>
              </a:rPr>
              <a:t>Annotations</a:t>
            </a:r>
            <a:endParaRPr lang="en-GB" sz="8000" b="1" dirty="0"/>
          </a:p>
        </p:txBody>
      </p:sp>
    </p:spTree>
    <p:extLst>
      <p:ext uri="{BB962C8B-B14F-4D97-AF65-F5344CB8AC3E}">
        <p14:creationId xmlns:p14="http://schemas.microsoft.com/office/powerpoint/2010/main" val="2595445383"/>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23</a:t>
            </a:fld>
            <a:endParaRPr lang="en-US" dirty="0"/>
          </a:p>
        </p:txBody>
      </p:sp>
      <p:sp>
        <p:nvSpPr>
          <p:cNvPr id="428035" name="Rectangle 3"/>
          <p:cNvSpPr>
            <a:spLocks noGrp="1" noChangeArrowheads="1"/>
          </p:cNvSpPr>
          <p:nvPr>
            <p:ph idx="1"/>
          </p:nvPr>
        </p:nvSpPr>
        <p:spPr>
          <a:xfrm>
            <a:off x="192001" y="2785361"/>
            <a:ext cx="11804822" cy="1287279"/>
          </a:xfrm>
        </p:spPr>
        <p:txBody>
          <a:bodyPr anchor="ctr">
            <a:normAutofit/>
          </a:bodyPr>
          <a:lstStyle/>
          <a:p>
            <a:pPr marL="0" indent="0" algn="ctr">
              <a:lnSpc>
                <a:spcPct val="110000"/>
              </a:lnSpc>
              <a:buNone/>
            </a:pPr>
            <a:r>
              <a:rPr lang="en-US" sz="3300" dirty="0"/>
              <a:t>Also known as </a:t>
            </a:r>
            <a:r>
              <a:rPr lang="en-US" sz="3300" dirty="0">
                <a:solidFill>
                  <a:schemeClr val="accent1">
                    <a:lumMod val="60000"/>
                    <a:lumOff val="40000"/>
                  </a:schemeClr>
                </a:solidFill>
              </a:rPr>
              <a:t>metadata</a:t>
            </a:r>
            <a:endParaRPr lang="en-US" dirty="0">
              <a:solidFill>
                <a:schemeClr val="accent1">
                  <a:lumMod val="60000"/>
                  <a:lumOff val="40000"/>
                </a:schemeClr>
              </a:solidFill>
            </a:endParaRPr>
          </a:p>
        </p:txBody>
      </p:sp>
      <p:sp>
        <p:nvSpPr>
          <p:cNvPr id="428034" name="Rectangle 2"/>
          <p:cNvSpPr>
            <a:spLocks noGrp="1" noChangeArrowheads="1"/>
          </p:cNvSpPr>
          <p:nvPr>
            <p:ph type="title"/>
          </p:nvPr>
        </p:nvSpPr>
        <p:spPr/>
        <p:txBody>
          <a:bodyPr/>
          <a:lstStyle/>
          <a:p>
            <a:r>
              <a:rPr lang="en-US" dirty="0"/>
              <a:t>Annotations</a:t>
            </a:r>
            <a:endParaRPr lang="bg-BG" dirty="0"/>
          </a:p>
        </p:txBody>
      </p:sp>
    </p:spTree>
    <p:extLst>
      <p:ext uri="{BB962C8B-B14F-4D97-AF65-F5344CB8AC3E}">
        <p14:creationId xmlns:p14="http://schemas.microsoft.com/office/powerpoint/2010/main" val="1157681180"/>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24</a:t>
            </a:fld>
            <a:endParaRPr lang="en-US" dirty="0"/>
          </a:p>
        </p:txBody>
      </p:sp>
      <p:sp>
        <p:nvSpPr>
          <p:cNvPr id="428035" name="Rectangle 3"/>
          <p:cNvSpPr>
            <a:spLocks noGrp="1" noChangeArrowheads="1"/>
          </p:cNvSpPr>
          <p:nvPr>
            <p:ph idx="1"/>
          </p:nvPr>
        </p:nvSpPr>
        <p:spPr>
          <a:xfrm>
            <a:off x="192001" y="2057401"/>
            <a:ext cx="11804822" cy="2743200"/>
          </a:xfrm>
        </p:spPr>
        <p:txBody>
          <a:bodyPr anchor="ctr">
            <a:normAutofit/>
          </a:bodyPr>
          <a:lstStyle/>
          <a:p>
            <a:pPr marL="0" indent="0" algn="ctr">
              <a:lnSpc>
                <a:spcPct val="110000"/>
              </a:lnSpc>
              <a:buNone/>
            </a:pPr>
            <a:r>
              <a:rPr lang="en-US" sz="3300" dirty="0"/>
              <a:t>@Override</a:t>
            </a:r>
          </a:p>
          <a:p>
            <a:pPr marL="0" indent="0" algn="ctr">
              <a:lnSpc>
                <a:spcPct val="110000"/>
              </a:lnSpc>
              <a:buNone/>
            </a:pPr>
            <a:r>
              <a:rPr lang="en-US" sz="3300" dirty="0"/>
              <a:t>@Deprecated</a:t>
            </a:r>
          </a:p>
          <a:p>
            <a:pPr marL="0" indent="0" algn="ctr">
              <a:lnSpc>
                <a:spcPct val="110000"/>
              </a:lnSpc>
              <a:buNone/>
            </a:pPr>
            <a:r>
              <a:rPr lang="en-US" sz="3300" dirty="0"/>
              <a:t>@</a:t>
            </a:r>
            <a:r>
              <a:rPr lang="en-US" sz="3300" dirty="0" err="1"/>
              <a:t>SupressWarning</a:t>
            </a:r>
            <a:endParaRPr lang="en-US" dirty="0"/>
          </a:p>
        </p:txBody>
      </p:sp>
      <p:sp>
        <p:nvSpPr>
          <p:cNvPr id="428034" name="Rectangle 2"/>
          <p:cNvSpPr>
            <a:spLocks noGrp="1" noChangeArrowheads="1"/>
          </p:cNvSpPr>
          <p:nvPr>
            <p:ph type="title"/>
          </p:nvPr>
        </p:nvSpPr>
        <p:spPr/>
        <p:txBody>
          <a:bodyPr/>
          <a:lstStyle/>
          <a:p>
            <a:r>
              <a:rPr lang="en-GB" dirty="0"/>
              <a:t>Java Built-in Annotations</a:t>
            </a:r>
            <a:endParaRPr lang="bg-BG" dirty="0"/>
          </a:p>
        </p:txBody>
      </p:sp>
    </p:spTree>
    <p:extLst>
      <p:ext uri="{BB962C8B-B14F-4D97-AF65-F5344CB8AC3E}">
        <p14:creationId xmlns:p14="http://schemas.microsoft.com/office/powerpoint/2010/main" val="317290991"/>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25</a:t>
            </a:fld>
            <a:endParaRPr lang="en-US" dirty="0"/>
          </a:p>
        </p:txBody>
      </p:sp>
      <p:sp>
        <p:nvSpPr>
          <p:cNvPr id="428035" name="Rectangle 3"/>
          <p:cNvSpPr>
            <a:spLocks noGrp="1" noChangeArrowheads="1"/>
          </p:cNvSpPr>
          <p:nvPr>
            <p:ph idx="1"/>
          </p:nvPr>
        </p:nvSpPr>
        <p:spPr>
          <a:xfrm>
            <a:off x="192001" y="2785361"/>
            <a:ext cx="11804822" cy="1287279"/>
          </a:xfrm>
        </p:spPr>
        <p:txBody>
          <a:bodyPr anchor="ctr">
            <a:normAutofit/>
          </a:bodyPr>
          <a:lstStyle/>
          <a:p>
            <a:pPr marL="0" indent="0" algn="ctr">
              <a:lnSpc>
                <a:spcPct val="110000"/>
              </a:lnSpc>
              <a:buNone/>
            </a:pPr>
            <a:r>
              <a:rPr lang="en-US" sz="3300" dirty="0"/>
              <a:t>Java allow </a:t>
            </a:r>
            <a:r>
              <a:rPr lang="en-US" sz="3300" dirty="0">
                <a:solidFill>
                  <a:schemeClr val="accent1">
                    <a:lumMod val="60000"/>
                    <a:lumOff val="40000"/>
                  </a:schemeClr>
                </a:solidFill>
              </a:rPr>
              <a:t>custom</a:t>
            </a:r>
            <a:r>
              <a:rPr lang="en-US" sz="3300" dirty="0"/>
              <a:t> annotations</a:t>
            </a:r>
            <a:endParaRPr lang="en-US" dirty="0">
              <a:solidFill>
                <a:schemeClr val="accent1">
                  <a:lumMod val="60000"/>
                  <a:lumOff val="40000"/>
                </a:schemeClr>
              </a:solidFill>
            </a:endParaRPr>
          </a:p>
        </p:txBody>
      </p:sp>
      <p:sp>
        <p:nvSpPr>
          <p:cNvPr id="428034" name="Rectangle 2"/>
          <p:cNvSpPr>
            <a:spLocks noGrp="1" noChangeArrowheads="1"/>
          </p:cNvSpPr>
          <p:nvPr>
            <p:ph type="title"/>
          </p:nvPr>
        </p:nvSpPr>
        <p:spPr/>
        <p:txBody>
          <a:bodyPr/>
          <a:lstStyle/>
          <a:p>
            <a:r>
              <a:rPr lang="en-US" dirty="0"/>
              <a:t>Annotation Definition</a:t>
            </a:r>
            <a:endParaRPr lang="bg-BG" dirty="0"/>
          </a:p>
        </p:txBody>
      </p:sp>
    </p:spTree>
    <p:extLst>
      <p:ext uri="{BB962C8B-B14F-4D97-AF65-F5344CB8AC3E}">
        <p14:creationId xmlns:p14="http://schemas.microsoft.com/office/powerpoint/2010/main" val="240626021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26</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3" name="Rectangle 12"/>
          <p:cNvSpPr/>
          <p:nvPr/>
        </p:nvSpPr>
        <p:spPr>
          <a:xfrm>
            <a:off x="531812" y="1981200"/>
            <a:ext cx="11125200" cy="2490078"/>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sz="3600" b="1" dirty="0">
                <a:solidFill>
                  <a:srgbClr val="000080"/>
                </a:solidFill>
                <a:latin typeface="Courier New" panose="02070309020205020404" pitchFamily="49" charset="0"/>
                <a:cs typeface="Courier New" panose="02070309020205020404" pitchFamily="49" charset="0"/>
              </a:rPr>
              <a:t>public </a:t>
            </a:r>
            <a:r>
              <a:rPr lang="en-US" altLang="en-US" sz="3600" dirty="0">
                <a:solidFill>
                  <a:srgbClr val="000000"/>
                </a:solidFill>
                <a:latin typeface="Courier New" panose="02070309020205020404" pitchFamily="49" charset="0"/>
                <a:cs typeface="Courier New" panose="02070309020205020404" pitchFamily="49" charset="0"/>
              </a:rPr>
              <a:t>@</a:t>
            </a:r>
            <a:r>
              <a:rPr lang="en-US" altLang="en-US" sz="3600" b="1" dirty="0">
                <a:solidFill>
                  <a:srgbClr val="000080"/>
                </a:solidFill>
                <a:latin typeface="Courier New" panose="02070309020205020404" pitchFamily="49" charset="0"/>
                <a:cs typeface="Courier New" panose="02070309020205020404" pitchFamily="49" charset="0"/>
              </a:rPr>
              <a:t>interface </a:t>
            </a:r>
            <a:r>
              <a:rPr lang="en-US" altLang="en-US" sz="3600" dirty="0">
                <a:solidFill>
                  <a:srgbClr val="808000"/>
                </a:solidFill>
                <a:latin typeface="Courier New" panose="02070309020205020404" pitchFamily="49" charset="0"/>
                <a:cs typeface="Courier New" panose="02070309020205020404" pitchFamily="49" charset="0"/>
              </a:rPr>
              <a:t>Test </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a:t>
            </a:r>
            <a:endParaRPr lang="en-US" altLang="en-US" sz="6600" dirty="0">
              <a:solidFill>
                <a:schemeClr val="tx1"/>
              </a:solidFill>
              <a:latin typeface="Arial" panose="020B0604020202020204" pitchFamily="34" charset="0"/>
            </a:endParaRPr>
          </a:p>
        </p:txBody>
      </p:sp>
      <p:sp>
        <p:nvSpPr>
          <p:cNvPr id="11" name="AutoShape 5"/>
          <p:cNvSpPr>
            <a:spLocks noChangeArrowheads="1"/>
          </p:cNvSpPr>
          <p:nvPr/>
        </p:nvSpPr>
        <p:spPr bwMode="auto">
          <a:xfrm>
            <a:off x="1827212" y="1358503"/>
            <a:ext cx="4876800" cy="851297"/>
          </a:xfrm>
          <a:prstGeom prst="wedgeRoundRectCallout">
            <a:avLst>
              <a:gd name="adj1" fmla="val -786"/>
              <a:gd name="adj2" fmla="val 94966"/>
              <a:gd name="adj3" fmla="val 16667"/>
            </a:avLst>
          </a:prstGeom>
          <a:solidFill>
            <a:srgbClr val="663606"/>
          </a:solidFill>
          <a:ln w="6350">
            <a:solidFill>
              <a:schemeClr val="tx1">
                <a:lumMod val="20000"/>
                <a:lumOff val="80000"/>
              </a:schemeClr>
            </a:solidFill>
          </a:ln>
        </p:spPr>
        <p:txBody>
          <a:bodyPr wrap="square" lIns="72000" tIns="0" rIns="72000" bIns="0">
            <a:spAutoFit/>
          </a:bodyPr>
          <a:lstStyle/>
          <a:p>
            <a:pPr algn="ctr" eaLnBrk="0" hangingPunct="0">
              <a:lnSpc>
                <a:spcPts val="3000"/>
              </a:lnSpc>
              <a:spcBef>
                <a:spcPts val="0"/>
              </a:spcBef>
              <a:buClr>
                <a:schemeClr val="accent5">
                  <a:lumMod val="40000"/>
                  <a:lumOff val="60000"/>
                </a:schemeClr>
              </a:buClr>
              <a:buSzPct val="70000"/>
            </a:pPr>
            <a:r>
              <a:rPr lang="en-US" sz="2800" b="1" dirty="0">
                <a:effectLst>
                  <a:outerShdw blurRad="38100" dist="38100" dir="2700000" algn="tl">
                    <a:srgbClr val="000000">
                      <a:alpha val="43137"/>
                    </a:srgbClr>
                  </a:outerShdw>
                </a:effectLst>
                <a:latin typeface="Consolas" pitchFamily="49" charset="0"/>
                <a:cs typeface="Consolas" pitchFamily="49" charset="0"/>
              </a:rPr>
              <a:t>Use</a:t>
            </a:r>
            <a:r>
              <a:rPr lang="en-US" sz="2800" b="1" dirty="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@interface </a:t>
            </a:r>
            <a:r>
              <a:rPr lang="en-US" sz="2800" b="1" dirty="0">
                <a:effectLst>
                  <a:outerShdw blurRad="38100" dist="38100" dir="2700000" algn="tl">
                    <a:srgbClr val="000000">
                      <a:alpha val="43137"/>
                    </a:srgbClr>
                  </a:outerShdw>
                </a:effectLst>
                <a:latin typeface="Consolas" pitchFamily="49" charset="0"/>
                <a:cs typeface="Consolas" pitchFamily="49" charset="0"/>
              </a:rPr>
              <a:t>keyword</a:t>
            </a:r>
            <a:r>
              <a:rPr lang="en-US" sz="2800" b="1" dirty="0">
                <a:effectLst>
                  <a:outerShdw blurRad="38100" dist="38100" dir="2700000" algn="tl">
                    <a:srgbClr val="000000">
                      <a:alpha val="43137"/>
                    </a:srgbClr>
                  </a:outerShdw>
                </a:effectLst>
                <a:cs typeface="Consolas" pitchFamily="49" charset="0"/>
              </a:rPr>
              <a:t> to define </a:t>
            </a:r>
            <a:r>
              <a:rPr lang="en-US" sz="2800" b="1" dirty="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annotation</a:t>
            </a:r>
            <a:endParaRPr lang="bg-BG" sz="2800" b="1" dirty="0">
              <a:solidFill>
                <a:schemeClr val="accent1">
                  <a:lumMod val="60000"/>
                  <a:lumOff val="40000"/>
                </a:schemeClr>
              </a:solidFill>
              <a:effectLst>
                <a:outerShdw blurRad="38100" dist="38100" dir="2700000" algn="tl">
                  <a:srgbClr val="000000">
                    <a:alpha val="43137"/>
                  </a:srgbClr>
                </a:outerShdw>
              </a:effectLst>
              <a:cs typeface="Consolas" pitchFamily="49" charset="0"/>
            </a:endParaRPr>
          </a:p>
        </p:txBody>
      </p:sp>
    </p:spTree>
    <p:extLst>
      <p:ext uri="{BB962C8B-B14F-4D97-AF65-F5344CB8AC3E}">
        <p14:creationId xmlns:p14="http://schemas.microsoft.com/office/powerpoint/2010/main" val="3614116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27</a:t>
            </a:fld>
            <a:endParaRPr lang="en-US" dirty="0"/>
          </a:p>
        </p:txBody>
      </p:sp>
      <p:sp>
        <p:nvSpPr>
          <p:cNvPr id="428035" name="Rectangle 3"/>
          <p:cNvSpPr>
            <a:spLocks noGrp="1" noChangeArrowheads="1"/>
          </p:cNvSpPr>
          <p:nvPr>
            <p:ph idx="1"/>
          </p:nvPr>
        </p:nvSpPr>
        <p:spPr>
          <a:xfrm>
            <a:off x="192001" y="2785361"/>
            <a:ext cx="11804822" cy="1287279"/>
          </a:xfrm>
        </p:spPr>
        <p:txBody>
          <a:bodyPr anchor="ctr">
            <a:normAutofit/>
          </a:bodyPr>
          <a:lstStyle/>
          <a:p>
            <a:pPr marL="0" indent="0" algn="ctr">
              <a:lnSpc>
                <a:spcPct val="110000"/>
              </a:lnSpc>
              <a:buNone/>
            </a:pPr>
            <a:r>
              <a:rPr lang="en-US" sz="3300" dirty="0"/>
              <a:t>Annotations about annotations</a:t>
            </a:r>
            <a:endParaRPr lang="en-US" dirty="0">
              <a:solidFill>
                <a:schemeClr val="accent1">
                  <a:lumMod val="60000"/>
                  <a:lumOff val="40000"/>
                </a:schemeClr>
              </a:solidFill>
            </a:endParaRPr>
          </a:p>
        </p:txBody>
      </p:sp>
      <p:sp>
        <p:nvSpPr>
          <p:cNvPr id="428034" name="Rectangle 2"/>
          <p:cNvSpPr>
            <a:spLocks noGrp="1" noChangeArrowheads="1"/>
          </p:cNvSpPr>
          <p:nvPr>
            <p:ph type="title"/>
          </p:nvPr>
        </p:nvSpPr>
        <p:spPr/>
        <p:txBody>
          <a:bodyPr/>
          <a:lstStyle/>
          <a:p>
            <a:r>
              <a:rPr lang="en-US" dirty="0"/>
              <a:t>Meta Annotations</a:t>
            </a:r>
            <a:endParaRPr lang="bg-BG" dirty="0"/>
          </a:p>
        </p:txBody>
      </p:sp>
    </p:spTree>
    <p:extLst>
      <p:ext uri="{BB962C8B-B14F-4D97-AF65-F5344CB8AC3E}">
        <p14:creationId xmlns:p14="http://schemas.microsoft.com/office/powerpoint/2010/main" val="3037083265"/>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28</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3" name="Rectangle 12"/>
          <p:cNvSpPr/>
          <p:nvPr/>
        </p:nvSpPr>
        <p:spPr>
          <a:xfrm>
            <a:off x="531812" y="1848927"/>
            <a:ext cx="11125200" cy="2754624"/>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sz="3600" dirty="0">
                <a:solidFill>
                  <a:srgbClr val="808000"/>
                </a:solidFill>
                <a:latin typeface="Courier New" panose="02070309020205020404" pitchFamily="49" charset="0"/>
                <a:cs typeface="Courier New" panose="02070309020205020404" pitchFamily="49" charset="0"/>
              </a:rPr>
              <a:t>@Target</a:t>
            </a:r>
            <a:r>
              <a:rPr lang="en-US" altLang="en-US" sz="3600" dirty="0">
                <a:solidFill>
                  <a:srgbClr val="000000"/>
                </a:solidFill>
                <a:latin typeface="Courier New" panose="02070309020205020404" pitchFamily="49" charset="0"/>
                <a:cs typeface="Courier New" panose="02070309020205020404" pitchFamily="49" charset="0"/>
              </a:rPr>
              <a:t>(</a:t>
            </a:r>
            <a:r>
              <a:rPr lang="en-US" altLang="en-US" sz="3600" b="1" dirty="0" err="1">
                <a:solidFill>
                  <a:srgbClr val="660E7A"/>
                </a:solidFill>
                <a:latin typeface="Courier New" panose="02070309020205020404" pitchFamily="49" charset="0"/>
                <a:cs typeface="Courier New" panose="02070309020205020404" pitchFamily="49" charset="0"/>
              </a:rPr>
              <a:t>ElementType</a:t>
            </a:r>
            <a:r>
              <a:rPr lang="en-US" altLang="en-US" sz="3600" dirty="0" err="1">
                <a:solidFill>
                  <a:srgbClr val="000000"/>
                </a:solidFill>
                <a:latin typeface="Courier New" panose="02070309020205020404" pitchFamily="49" charset="0"/>
                <a:cs typeface="Courier New" panose="02070309020205020404" pitchFamily="49" charset="0"/>
              </a:rPr>
              <a:t>.</a:t>
            </a:r>
            <a:r>
              <a:rPr lang="en-US" altLang="en-US" sz="3600" b="1" i="1" dirty="0" err="1">
                <a:solidFill>
                  <a:srgbClr val="660E7A"/>
                </a:solidFill>
                <a:latin typeface="Courier New" panose="02070309020205020404" pitchFamily="49" charset="0"/>
                <a:cs typeface="Courier New" panose="02070309020205020404" pitchFamily="49" charset="0"/>
              </a:rPr>
              <a:t>METHOD</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808000"/>
                </a:solidFill>
                <a:latin typeface="Courier New" panose="02070309020205020404" pitchFamily="49" charset="0"/>
                <a:cs typeface="Courier New" panose="02070309020205020404" pitchFamily="49" charset="0"/>
              </a:rPr>
              <a:t>@Retention</a:t>
            </a:r>
            <a:r>
              <a:rPr lang="en-US" altLang="en-US" sz="3600" dirty="0">
                <a:solidFill>
                  <a:srgbClr val="000000"/>
                </a:solidFill>
                <a:latin typeface="Courier New" panose="02070309020205020404" pitchFamily="49" charset="0"/>
                <a:cs typeface="Courier New" panose="02070309020205020404" pitchFamily="49" charset="0"/>
              </a:rPr>
              <a:t>(</a:t>
            </a:r>
            <a:r>
              <a:rPr lang="en-US" altLang="en-US" sz="3600" b="1" dirty="0" err="1">
                <a:solidFill>
                  <a:srgbClr val="660E7A"/>
                </a:solidFill>
                <a:latin typeface="Courier New" panose="02070309020205020404" pitchFamily="49" charset="0"/>
                <a:cs typeface="Courier New" panose="02070309020205020404" pitchFamily="49" charset="0"/>
              </a:rPr>
              <a:t>RetentionPolicy</a:t>
            </a:r>
            <a:r>
              <a:rPr lang="en-US" altLang="en-US" sz="3600" dirty="0" err="1">
                <a:solidFill>
                  <a:srgbClr val="000000"/>
                </a:solidFill>
                <a:latin typeface="Courier New" panose="02070309020205020404" pitchFamily="49" charset="0"/>
                <a:cs typeface="Courier New" panose="02070309020205020404" pitchFamily="49" charset="0"/>
              </a:rPr>
              <a:t>.</a:t>
            </a:r>
            <a:r>
              <a:rPr lang="en-US" altLang="en-US" sz="3600" b="1" i="1" dirty="0" err="1">
                <a:solidFill>
                  <a:srgbClr val="660E7A"/>
                </a:solidFill>
                <a:latin typeface="Courier New" panose="02070309020205020404" pitchFamily="49" charset="0"/>
                <a:cs typeface="Courier New" panose="02070309020205020404" pitchFamily="49" charset="0"/>
              </a:rPr>
              <a:t>RUNTIME</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b="1" dirty="0">
                <a:solidFill>
                  <a:srgbClr val="000080"/>
                </a:solidFill>
                <a:latin typeface="Courier New" panose="02070309020205020404" pitchFamily="49" charset="0"/>
                <a:cs typeface="Courier New" panose="02070309020205020404" pitchFamily="49" charset="0"/>
              </a:rPr>
              <a:t>public </a:t>
            </a:r>
            <a:r>
              <a:rPr lang="en-US" altLang="en-US" sz="3600" dirty="0">
                <a:solidFill>
                  <a:srgbClr val="000000"/>
                </a:solidFill>
                <a:latin typeface="Courier New" panose="02070309020205020404" pitchFamily="49" charset="0"/>
                <a:cs typeface="Courier New" panose="02070309020205020404" pitchFamily="49" charset="0"/>
              </a:rPr>
              <a:t>@</a:t>
            </a:r>
            <a:r>
              <a:rPr lang="en-US" altLang="en-US" sz="3600" b="1" dirty="0">
                <a:solidFill>
                  <a:srgbClr val="000080"/>
                </a:solidFill>
                <a:latin typeface="Courier New" panose="02070309020205020404" pitchFamily="49" charset="0"/>
                <a:cs typeface="Courier New" panose="02070309020205020404" pitchFamily="49" charset="0"/>
              </a:rPr>
              <a:t>interface </a:t>
            </a:r>
            <a:r>
              <a:rPr lang="en-US" altLang="en-US" sz="3600" dirty="0">
                <a:solidFill>
                  <a:srgbClr val="808000"/>
                </a:solidFill>
                <a:latin typeface="Courier New" panose="02070309020205020404" pitchFamily="49" charset="0"/>
                <a:cs typeface="Courier New" panose="02070309020205020404" pitchFamily="49" charset="0"/>
              </a:rPr>
              <a:t>Test </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a:t>
            </a:r>
            <a:endParaRPr lang="en-US" altLang="en-US" sz="6600" dirty="0">
              <a:solidFill>
                <a:schemeClr val="tx1"/>
              </a:solidFill>
              <a:latin typeface="Arial" panose="020B0604020202020204" pitchFamily="34" charset="0"/>
            </a:endParaRPr>
          </a:p>
        </p:txBody>
      </p:sp>
      <p:sp>
        <p:nvSpPr>
          <p:cNvPr id="11" name="AutoShape 5"/>
          <p:cNvSpPr>
            <a:spLocks noChangeArrowheads="1"/>
          </p:cNvSpPr>
          <p:nvPr/>
        </p:nvSpPr>
        <p:spPr bwMode="auto">
          <a:xfrm>
            <a:off x="2284412" y="845230"/>
            <a:ext cx="4241163" cy="851297"/>
          </a:xfrm>
          <a:prstGeom prst="wedgeRoundRectCallout">
            <a:avLst>
              <a:gd name="adj1" fmla="val -51725"/>
              <a:gd name="adj2" fmla="val 91175"/>
              <a:gd name="adj3" fmla="val 16667"/>
            </a:avLst>
          </a:prstGeom>
          <a:solidFill>
            <a:srgbClr val="663606"/>
          </a:solidFill>
          <a:ln w="6350">
            <a:solidFill>
              <a:schemeClr val="tx1">
                <a:lumMod val="20000"/>
                <a:lumOff val="80000"/>
              </a:schemeClr>
            </a:solidFill>
          </a:ln>
        </p:spPr>
        <p:txBody>
          <a:bodyPr wrap="square" lIns="72000" tIns="0" rIns="72000" bIns="0">
            <a:spAutoFit/>
          </a:bodyPr>
          <a:lstStyle/>
          <a:p>
            <a:pPr algn="ctr" eaLnBrk="0" hangingPunct="0">
              <a:lnSpc>
                <a:spcPts val="3000"/>
              </a:lnSpc>
              <a:spcBef>
                <a:spcPts val="0"/>
              </a:spcBef>
              <a:buClr>
                <a:schemeClr val="accent5">
                  <a:lumMod val="40000"/>
                  <a:lumOff val="60000"/>
                </a:schemeClr>
              </a:buClr>
              <a:buSzPct val="70000"/>
            </a:pPr>
            <a:r>
              <a:rPr lang="en-US" sz="2800" b="1" dirty="0">
                <a:effectLst>
                  <a:outerShdw blurRad="38100" dist="38100" dir="2700000" algn="tl">
                    <a:srgbClr val="000000">
                      <a:alpha val="43137"/>
                    </a:srgbClr>
                  </a:outerShdw>
                </a:effectLst>
                <a:latin typeface="Consolas" pitchFamily="49" charset="0"/>
                <a:cs typeface="Consolas" pitchFamily="49" charset="0"/>
              </a:rPr>
              <a:t>Use</a:t>
            </a:r>
            <a:r>
              <a:rPr lang="en-US" sz="2800" b="1" dirty="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meta annotations </a:t>
            </a:r>
            <a:r>
              <a:rPr lang="en-US" sz="2800" b="1" dirty="0">
                <a:effectLst>
                  <a:outerShdw blurRad="38100" dist="38100" dir="2700000" algn="tl">
                    <a:srgbClr val="000000">
                      <a:alpha val="43137"/>
                    </a:srgbClr>
                  </a:outerShdw>
                </a:effectLst>
                <a:cs typeface="Consolas" pitchFamily="49" charset="0"/>
              </a:rPr>
              <a:t>to annotate </a:t>
            </a:r>
            <a:r>
              <a:rPr lang="en-US" sz="2800" b="1" dirty="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annotation</a:t>
            </a:r>
            <a:endParaRPr lang="bg-BG" sz="2800" b="1" dirty="0">
              <a:solidFill>
                <a:schemeClr val="accent1">
                  <a:lumMod val="60000"/>
                  <a:lumOff val="40000"/>
                </a:schemeClr>
              </a:solidFill>
              <a:effectLst>
                <a:outerShdw blurRad="38100" dist="38100" dir="2700000" algn="tl">
                  <a:srgbClr val="000000">
                    <a:alpha val="43137"/>
                  </a:srgbClr>
                </a:outerShdw>
              </a:effectLst>
              <a:cs typeface="Consolas" pitchFamily="49" charset="0"/>
            </a:endParaRPr>
          </a:p>
        </p:txBody>
      </p:sp>
    </p:spTree>
    <p:extLst>
      <p:ext uri="{BB962C8B-B14F-4D97-AF65-F5344CB8AC3E}">
        <p14:creationId xmlns:p14="http://schemas.microsoft.com/office/powerpoint/2010/main" val="2762634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29</a:t>
            </a:fld>
            <a:endParaRPr lang="en-US" dirty="0"/>
          </a:p>
        </p:txBody>
      </p:sp>
      <p:sp>
        <p:nvSpPr>
          <p:cNvPr id="428035" name="Rectangle 3"/>
          <p:cNvSpPr>
            <a:spLocks noGrp="1" noChangeArrowheads="1"/>
          </p:cNvSpPr>
          <p:nvPr>
            <p:ph idx="1"/>
          </p:nvPr>
        </p:nvSpPr>
        <p:spPr>
          <a:xfrm>
            <a:off x="192001" y="2785361"/>
            <a:ext cx="11804822" cy="1287279"/>
          </a:xfrm>
        </p:spPr>
        <p:txBody>
          <a:bodyPr anchor="ctr">
            <a:normAutofit/>
          </a:bodyPr>
          <a:lstStyle/>
          <a:p>
            <a:pPr marL="0" indent="0" algn="ctr">
              <a:lnSpc>
                <a:spcPct val="110000"/>
              </a:lnSpc>
              <a:buNone/>
            </a:pPr>
            <a:r>
              <a:rPr lang="en-US" sz="3300" dirty="0"/>
              <a:t>Annotations </a:t>
            </a:r>
            <a:r>
              <a:rPr lang="en-US" sz="3300" dirty="0">
                <a:solidFill>
                  <a:schemeClr val="accent1">
                    <a:lumMod val="60000"/>
                    <a:lumOff val="40000"/>
                  </a:schemeClr>
                </a:solidFill>
              </a:rPr>
              <a:t>can be accessed</a:t>
            </a:r>
            <a:r>
              <a:rPr lang="en-US" sz="3300" dirty="0"/>
              <a:t> at Runtime</a:t>
            </a:r>
            <a:endParaRPr lang="en-US" dirty="0">
              <a:solidFill>
                <a:schemeClr val="accent1">
                  <a:lumMod val="60000"/>
                  <a:lumOff val="40000"/>
                </a:schemeClr>
              </a:solidFill>
            </a:endParaRPr>
          </a:p>
        </p:txBody>
      </p:sp>
      <p:sp>
        <p:nvSpPr>
          <p:cNvPr id="428034" name="Rectangle 2"/>
          <p:cNvSpPr>
            <a:spLocks noGrp="1" noChangeArrowheads="1"/>
          </p:cNvSpPr>
          <p:nvPr>
            <p:ph type="title"/>
          </p:nvPr>
        </p:nvSpPr>
        <p:spPr/>
        <p:txBody>
          <a:bodyPr/>
          <a:lstStyle/>
          <a:p>
            <a:r>
              <a:rPr lang="en-US" dirty="0"/>
              <a:t>Accessing Annotations</a:t>
            </a:r>
            <a:endParaRPr lang="bg-BG" dirty="0"/>
          </a:p>
        </p:txBody>
      </p:sp>
    </p:spTree>
    <p:extLst>
      <p:ext uri="{BB962C8B-B14F-4D97-AF65-F5344CB8AC3E}">
        <p14:creationId xmlns:p14="http://schemas.microsoft.com/office/powerpoint/2010/main" val="2499310565"/>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a:t>
            </a:fld>
            <a:endParaRPr lang="en-US" dirty="0"/>
          </a:p>
        </p:txBody>
      </p:sp>
      <p:sp>
        <p:nvSpPr>
          <p:cNvPr id="3" name="Content Placeholder 2"/>
          <p:cNvSpPr>
            <a:spLocks noGrp="1"/>
          </p:cNvSpPr>
          <p:nvPr>
            <p:ph idx="1"/>
          </p:nvPr>
        </p:nvSpPr>
        <p:spPr>
          <a:xfrm>
            <a:off x="190413" y="1151121"/>
            <a:ext cx="11804822" cy="5373881"/>
          </a:xfrm>
        </p:spPr>
        <p:txBody>
          <a:bodyPr>
            <a:normAutofit/>
          </a:bodyPr>
          <a:lstStyle/>
          <a:p>
            <a:pPr marL="0" indent="0" algn="ctr">
              <a:buNone/>
            </a:pPr>
            <a:endParaRPr lang="bg-BG" b="1" dirty="0"/>
          </a:p>
          <a:p>
            <a:pPr marL="0" indent="0" algn="ctr">
              <a:buNone/>
            </a:pPr>
            <a:r>
              <a:rPr lang="en-US" sz="7200" b="1" dirty="0">
                <a:solidFill>
                  <a:schemeClr val="tx2">
                    <a:lumMod val="75000"/>
                  </a:schemeClr>
                </a:solidFill>
              </a:rPr>
              <a:t>sli.do</a:t>
            </a:r>
            <a:br>
              <a:rPr lang="en-US" sz="6000" b="1"/>
            </a:br>
            <a:r>
              <a:rPr lang="en-US" sz="11500" b="1"/>
              <a:t>#4735</a:t>
            </a:r>
            <a:endParaRPr lang="en-US" sz="6000" b="1" dirty="0"/>
          </a:p>
          <a:p>
            <a:endParaRPr lang="en-US" dirty="0"/>
          </a:p>
        </p:txBody>
      </p:sp>
      <p:sp>
        <p:nvSpPr>
          <p:cNvPr id="4" name="Title 3"/>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774809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30</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3" name="Rectangle 12"/>
          <p:cNvSpPr/>
          <p:nvPr/>
        </p:nvSpPr>
        <p:spPr>
          <a:xfrm>
            <a:off x="531812" y="1524000"/>
            <a:ext cx="11125200" cy="3404478"/>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sz="2000" dirty="0">
                <a:solidFill>
                  <a:srgbClr val="808000"/>
                </a:solidFill>
                <a:latin typeface="Courier New" panose="02070309020205020404" pitchFamily="49" charset="0"/>
                <a:cs typeface="Courier New" panose="02070309020205020404" pitchFamily="49" charset="0"/>
              </a:rPr>
              <a:t>@Author</a:t>
            </a:r>
            <a:r>
              <a:rPr lang="en-US" altLang="en-US" sz="2000" dirty="0">
                <a:solidFill>
                  <a:srgbClr val="000000"/>
                </a:solidFill>
                <a:latin typeface="Courier New" panose="02070309020205020404" pitchFamily="49" charset="0"/>
                <a:cs typeface="Courier New" panose="02070309020205020404" pitchFamily="49" charset="0"/>
              </a:rPr>
              <a:t>(name = </a:t>
            </a:r>
            <a:r>
              <a:rPr lang="en-US" altLang="en-US" sz="2000" b="1" dirty="0">
                <a:solidFill>
                  <a:srgbClr val="008000"/>
                </a:solidFill>
                <a:latin typeface="Courier New" panose="02070309020205020404" pitchFamily="49" charset="0"/>
                <a:cs typeface="Courier New" panose="02070309020205020404" pitchFamily="49" charset="0"/>
              </a:rPr>
              <a:t>„</a:t>
            </a:r>
            <a:r>
              <a:rPr lang="en-GB" altLang="en-US" sz="2000" b="1" dirty="0" err="1">
                <a:solidFill>
                  <a:srgbClr val="008000"/>
                </a:solidFill>
                <a:latin typeface="Courier New" panose="02070309020205020404" pitchFamily="49" charset="0"/>
                <a:cs typeface="Courier New" panose="02070309020205020404" pitchFamily="49" charset="0"/>
              </a:rPr>
              <a:t>Gosho</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b="1" dirty="0">
                <a:solidFill>
                  <a:srgbClr val="000080"/>
                </a:solidFill>
                <a:latin typeface="Courier New" panose="02070309020205020404" pitchFamily="49" charset="0"/>
                <a:cs typeface="Courier New" panose="02070309020205020404" pitchFamily="49" charset="0"/>
              </a:rPr>
              <a:t>public class </a:t>
            </a:r>
            <a:r>
              <a:rPr lang="en-US" altLang="en-US" sz="2000" dirty="0" err="1">
                <a:solidFill>
                  <a:srgbClr val="2C8C8C"/>
                </a:solidFill>
                <a:latin typeface="Courier New" panose="02070309020205020404" pitchFamily="49" charset="0"/>
                <a:cs typeface="Courier New" panose="02070309020205020404" pitchFamily="49" charset="0"/>
              </a:rPr>
              <a:t>AuthorDemo</a:t>
            </a:r>
            <a:r>
              <a:rPr lang="en-US" altLang="en-US" sz="2000" dirty="0">
                <a:solidFill>
                  <a:srgbClr val="2C8C8C"/>
                </a:solidFill>
                <a:latin typeface="Courier New" panose="02070309020205020404" pitchFamily="49" charset="0"/>
                <a:cs typeface="Courier New" panose="02070309020205020404" pitchFamily="49" charset="0"/>
              </a:rPr>
              <a:t> </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0080"/>
                </a:solidFill>
                <a:latin typeface="Courier New" panose="02070309020205020404" pitchFamily="49" charset="0"/>
                <a:cs typeface="Courier New" panose="02070309020205020404" pitchFamily="49" charset="0"/>
              </a:rPr>
              <a:t>public static void </a:t>
            </a:r>
            <a:r>
              <a:rPr lang="en-US" altLang="en-US" sz="2000" dirty="0">
                <a:solidFill>
                  <a:srgbClr val="000000"/>
                </a:solidFill>
                <a:latin typeface="Courier New" panose="02070309020205020404" pitchFamily="49" charset="0"/>
                <a:cs typeface="Courier New" panose="02070309020205020404" pitchFamily="49" charset="0"/>
              </a:rPr>
              <a:t>main(</a:t>
            </a:r>
            <a:r>
              <a:rPr lang="en-US" altLang="en-US" sz="2000" dirty="0">
                <a:solidFill>
                  <a:srgbClr val="2C8C8C"/>
                </a:solidFill>
                <a:latin typeface="Courier New" panose="02070309020205020404" pitchFamily="49" charset="0"/>
                <a:cs typeface="Courier New" panose="02070309020205020404" pitchFamily="49" charset="0"/>
              </a:rPr>
              <a:t>String</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err="1">
                <a:solidFill>
                  <a:srgbClr val="000000"/>
                </a:solidFill>
                <a:latin typeface="Courier New" panose="02070309020205020404" pitchFamily="49" charset="0"/>
                <a:cs typeface="Courier New" panose="02070309020205020404" pitchFamily="49" charset="0"/>
              </a:rPr>
              <a:t>args</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a:solidFill>
                  <a:srgbClr val="2C8C8C"/>
                </a:solidFill>
                <a:latin typeface="Courier New" panose="02070309020205020404" pitchFamily="49" charset="0"/>
                <a:cs typeface="Courier New" panose="02070309020205020404" pitchFamily="49" charset="0"/>
              </a:rPr>
              <a:t>Class </a:t>
            </a:r>
            <a:r>
              <a:rPr lang="en-US" altLang="en-US" sz="2000" dirty="0">
                <a:solidFill>
                  <a:srgbClr val="000000"/>
                </a:solidFill>
                <a:latin typeface="Courier New" panose="02070309020205020404" pitchFamily="49" charset="0"/>
                <a:cs typeface="Courier New" panose="02070309020205020404" pitchFamily="49" charset="0"/>
              </a:rPr>
              <a:t>cl = </a:t>
            </a:r>
            <a:r>
              <a:rPr lang="en-US" altLang="en-US" sz="2000" dirty="0" err="1">
                <a:solidFill>
                  <a:srgbClr val="2C8C8C"/>
                </a:solidFill>
                <a:latin typeface="Courier New" panose="02070309020205020404" pitchFamily="49" charset="0"/>
                <a:cs typeface="Courier New" panose="02070309020205020404" pitchFamily="49" charset="0"/>
              </a:rPr>
              <a:t>AuthorDemo</a:t>
            </a:r>
            <a:r>
              <a:rPr lang="en-US" altLang="en-US" sz="2000" dirty="0" err="1">
                <a:solidFill>
                  <a:srgbClr val="000000"/>
                </a:solidFill>
                <a:latin typeface="Courier New" panose="02070309020205020404" pitchFamily="49" charset="0"/>
                <a:cs typeface="Courier New" panose="02070309020205020404" pitchFamily="49" charset="0"/>
              </a:rPr>
              <a:t>.</a:t>
            </a:r>
            <a:r>
              <a:rPr lang="en-US" altLang="en-US" sz="2000" b="1" dirty="0" err="1">
                <a:solidFill>
                  <a:srgbClr val="000080"/>
                </a:solidFill>
                <a:latin typeface="Courier New" panose="02070309020205020404" pitchFamily="49" charset="0"/>
                <a:cs typeface="Courier New" panose="02070309020205020404" pitchFamily="49" charset="0"/>
              </a:rPr>
              <a:t>class</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a:solidFill>
                  <a:srgbClr val="808000"/>
                </a:solidFill>
                <a:latin typeface="Courier New" panose="02070309020205020404" pitchFamily="49" charset="0"/>
                <a:cs typeface="Courier New" panose="02070309020205020404" pitchFamily="49" charset="0"/>
              </a:rPr>
              <a:t>Author </a:t>
            </a:r>
            <a:r>
              <a:rPr lang="en-US" altLang="en-US" sz="2000" dirty="0" err="1">
                <a:solidFill>
                  <a:srgbClr val="000000"/>
                </a:solidFill>
                <a:latin typeface="Courier New" panose="02070309020205020404" pitchFamily="49" charset="0"/>
                <a:cs typeface="Courier New" panose="02070309020205020404" pitchFamily="49" charset="0"/>
              </a:rPr>
              <a:t>author</a:t>
            </a:r>
            <a:r>
              <a:rPr lang="en-US" altLang="en-US" sz="2000" dirty="0">
                <a:solidFill>
                  <a:srgbClr val="000000"/>
                </a:solidFill>
                <a:latin typeface="Courier New" panose="02070309020205020404" pitchFamily="49" charset="0"/>
                <a:cs typeface="Courier New" panose="02070309020205020404" pitchFamily="49" charset="0"/>
              </a:rPr>
              <a:t> = (</a:t>
            </a:r>
            <a:r>
              <a:rPr lang="en-US" altLang="en-US" sz="2000" dirty="0">
                <a:solidFill>
                  <a:srgbClr val="808000"/>
                </a:solidFill>
                <a:latin typeface="Courier New" panose="02070309020205020404" pitchFamily="49" charset="0"/>
                <a:cs typeface="Courier New" panose="02070309020205020404" pitchFamily="49" charset="0"/>
              </a:rPr>
              <a:t>Author</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err="1">
                <a:solidFill>
                  <a:srgbClr val="000000"/>
                </a:solidFill>
                <a:latin typeface="Courier New" panose="02070309020205020404" pitchFamily="49" charset="0"/>
                <a:cs typeface="Courier New" panose="02070309020205020404" pitchFamily="49" charset="0"/>
              </a:rPr>
              <a:t>cl.getAnnotation</a:t>
            </a:r>
            <a:r>
              <a:rPr lang="en-US" altLang="en-US" sz="2000" dirty="0">
                <a:solidFill>
                  <a:srgbClr val="000000"/>
                </a:solidFill>
                <a:latin typeface="Courier New" panose="02070309020205020404" pitchFamily="49" charset="0"/>
                <a:cs typeface="Courier New" panose="02070309020205020404" pitchFamily="49" charset="0"/>
              </a:rPr>
              <a:t>(</a:t>
            </a:r>
            <a:r>
              <a:rPr lang="en-US" altLang="en-US" sz="2000" dirty="0" err="1">
                <a:solidFill>
                  <a:srgbClr val="808000"/>
                </a:solidFill>
                <a:latin typeface="Courier New" panose="02070309020205020404" pitchFamily="49" charset="0"/>
                <a:cs typeface="Courier New" panose="02070309020205020404" pitchFamily="49" charset="0"/>
              </a:rPr>
              <a:t>Author</a:t>
            </a:r>
            <a:r>
              <a:rPr lang="en-US" altLang="en-US" sz="2000" dirty="0" err="1">
                <a:solidFill>
                  <a:srgbClr val="000000"/>
                </a:solidFill>
                <a:latin typeface="Courier New" panose="02070309020205020404" pitchFamily="49" charset="0"/>
                <a:cs typeface="Courier New" panose="02070309020205020404" pitchFamily="49" charset="0"/>
              </a:rPr>
              <a:t>.</a:t>
            </a:r>
            <a:r>
              <a:rPr lang="en-US" altLang="en-US" sz="2000" b="1" dirty="0" err="1">
                <a:solidFill>
                  <a:srgbClr val="000080"/>
                </a:solidFill>
                <a:latin typeface="Courier New" panose="02070309020205020404" pitchFamily="49" charset="0"/>
                <a:cs typeface="Courier New" panose="02070309020205020404" pitchFamily="49" charset="0"/>
              </a:rPr>
              <a:t>class</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err="1">
                <a:solidFill>
                  <a:srgbClr val="2C8C8C"/>
                </a:solidFill>
                <a:latin typeface="Courier New" panose="02070309020205020404" pitchFamily="49" charset="0"/>
                <a:cs typeface="Courier New" panose="02070309020205020404" pitchFamily="49" charset="0"/>
              </a:rPr>
              <a:t>System</a:t>
            </a:r>
            <a:r>
              <a:rPr lang="en-US" altLang="en-US" sz="2000" dirty="0" err="1">
                <a:solidFill>
                  <a:srgbClr val="000000"/>
                </a:solidFill>
                <a:latin typeface="Courier New" panose="02070309020205020404" pitchFamily="49" charset="0"/>
                <a:cs typeface="Courier New" panose="02070309020205020404" pitchFamily="49" charset="0"/>
              </a:rPr>
              <a:t>.</a:t>
            </a:r>
            <a:r>
              <a:rPr lang="en-US" altLang="en-US" sz="2000" b="1" i="1" dirty="0" err="1">
                <a:solidFill>
                  <a:srgbClr val="660E7A"/>
                </a:solidFill>
                <a:latin typeface="Courier New" panose="02070309020205020404" pitchFamily="49" charset="0"/>
                <a:cs typeface="Courier New" panose="02070309020205020404" pitchFamily="49" charset="0"/>
              </a:rPr>
              <a:t>out</a:t>
            </a:r>
            <a:r>
              <a:rPr lang="en-US" altLang="en-US" sz="2000" dirty="0" err="1">
                <a:solidFill>
                  <a:srgbClr val="000000"/>
                </a:solidFill>
                <a:latin typeface="Courier New" panose="02070309020205020404" pitchFamily="49" charset="0"/>
                <a:cs typeface="Courier New" panose="02070309020205020404" pitchFamily="49" charset="0"/>
              </a:rPr>
              <a:t>.println</a:t>
            </a:r>
            <a:r>
              <a:rPr lang="en-US" altLang="en-US" sz="2000" dirty="0">
                <a:solidFill>
                  <a:srgbClr val="000000"/>
                </a:solidFill>
                <a:latin typeface="Courier New" panose="02070309020205020404" pitchFamily="49" charset="0"/>
                <a:cs typeface="Courier New" panose="02070309020205020404" pitchFamily="49" charset="0"/>
              </a:rPr>
              <a:t>(author.name());</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a:t>
            </a:r>
            <a:endParaRPr lang="en-US" altLang="en-US" sz="4400" dirty="0">
              <a:solidFill>
                <a:schemeClr val="tx1"/>
              </a:solidFill>
              <a:latin typeface="Arial" panose="020B0604020202020204" pitchFamily="34" charset="0"/>
            </a:endParaRPr>
          </a:p>
        </p:txBody>
      </p:sp>
    </p:spTree>
    <p:extLst>
      <p:ext uri="{BB962C8B-B14F-4D97-AF65-F5344CB8AC3E}">
        <p14:creationId xmlns:p14="http://schemas.microsoft.com/office/powerpoint/2010/main" val="15524700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31</a:t>
            </a:fld>
            <a:endParaRPr lang="en-US" dirty="0"/>
          </a:p>
        </p:txBody>
      </p:sp>
      <p:sp>
        <p:nvSpPr>
          <p:cNvPr id="4" name="Title 3"/>
          <p:cNvSpPr>
            <a:spLocks noGrp="1"/>
          </p:cNvSpPr>
          <p:nvPr>
            <p:ph type="title"/>
          </p:nvPr>
        </p:nvSpPr>
        <p:spPr/>
        <p:txBody>
          <a:bodyPr/>
          <a:lstStyle/>
          <a:p>
            <a:r>
              <a:rPr lang="en-US" dirty="0"/>
              <a:t>Example (2)</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3" name="Rectangle 12"/>
          <p:cNvSpPr/>
          <p:nvPr/>
        </p:nvSpPr>
        <p:spPr>
          <a:xfrm>
            <a:off x="531812" y="1258922"/>
            <a:ext cx="11125200" cy="5050478"/>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sz="2000" dirty="0">
                <a:solidFill>
                  <a:srgbClr val="808000"/>
                </a:solidFill>
                <a:latin typeface="Courier New" panose="02070309020205020404" pitchFamily="49" charset="0"/>
                <a:cs typeface="Courier New" panose="02070309020205020404" pitchFamily="49" charset="0"/>
              </a:rPr>
              <a:t>@Author</a:t>
            </a:r>
            <a:r>
              <a:rPr lang="en-US" altLang="en-US" sz="2000" dirty="0">
                <a:solidFill>
                  <a:srgbClr val="000000"/>
                </a:solidFill>
                <a:latin typeface="Courier New" panose="02070309020205020404" pitchFamily="49" charset="0"/>
                <a:cs typeface="Courier New" panose="02070309020205020404" pitchFamily="49" charset="0"/>
              </a:rPr>
              <a:t>(name = </a:t>
            </a:r>
            <a:r>
              <a:rPr lang="en-US" altLang="en-US" sz="2000" b="1" dirty="0">
                <a:solidFill>
                  <a:srgbClr val="008000"/>
                </a:solidFill>
                <a:latin typeface="Courier New" panose="02070309020205020404" pitchFamily="49" charset="0"/>
                <a:cs typeface="Courier New" panose="02070309020205020404" pitchFamily="49" charset="0"/>
              </a:rPr>
              <a:t>"Pesho"</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b="1" dirty="0">
                <a:solidFill>
                  <a:srgbClr val="000080"/>
                </a:solidFill>
                <a:latin typeface="Courier New" panose="02070309020205020404" pitchFamily="49" charset="0"/>
                <a:cs typeface="Courier New" panose="02070309020205020404" pitchFamily="49" charset="0"/>
              </a:rPr>
              <a:t>public class </a:t>
            </a:r>
            <a:r>
              <a:rPr lang="en-US" altLang="en-US" sz="2000" dirty="0" err="1">
                <a:solidFill>
                  <a:srgbClr val="2C8C8C"/>
                </a:solidFill>
                <a:latin typeface="Courier New" panose="02070309020205020404" pitchFamily="49" charset="0"/>
                <a:cs typeface="Courier New" panose="02070309020205020404" pitchFamily="49" charset="0"/>
              </a:rPr>
              <a:t>AuthorDemo</a:t>
            </a:r>
            <a:r>
              <a:rPr lang="en-US" altLang="en-US" sz="2000" dirty="0">
                <a:solidFill>
                  <a:srgbClr val="2C8C8C"/>
                </a:solidFill>
                <a:latin typeface="Courier New" panose="02070309020205020404" pitchFamily="49" charset="0"/>
                <a:cs typeface="Courier New" panose="02070309020205020404" pitchFamily="49" charset="0"/>
              </a:rPr>
              <a:t> </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0080"/>
                </a:solidFill>
                <a:latin typeface="Courier New" panose="02070309020205020404" pitchFamily="49" charset="0"/>
                <a:cs typeface="Courier New" panose="02070309020205020404" pitchFamily="49" charset="0"/>
              </a:rPr>
              <a:t>public static void </a:t>
            </a:r>
            <a:r>
              <a:rPr lang="en-US" altLang="en-US" sz="2000" dirty="0">
                <a:solidFill>
                  <a:srgbClr val="000000"/>
                </a:solidFill>
                <a:latin typeface="Courier New" panose="02070309020205020404" pitchFamily="49" charset="0"/>
                <a:cs typeface="Courier New" panose="02070309020205020404" pitchFamily="49" charset="0"/>
              </a:rPr>
              <a:t>main(</a:t>
            </a:r>
            <a:r>
              <a:rPr lang="en-US" altLang="en-US" sz="2000" dirty="0">
                <a:solidFill>
                  <a:srgbClr val="2C8C8C"/>
                </a:solidFill>
                <a:latin typeface="Courier New" panose="02070309020205020404" pitchFamily="49" charset="0"/>
                <a:cs typeface="Courier New" panose="02070309020205020404" pitchFamily="49" charset="0"/>
              </a:rPr>
              <a:t>String</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err="1">
                <a:solidFill>
                  <a:srgbClr val="000000"/>
                </a:solidFill>
                <a:latin typeface="Courier New" panose="02070309020205020404" pitchFamily="49" charset="0"/>
                <a:cs typeface="Courier New" panose="02070309020205020404" pitchFamily="49" charset="0"/>
              </a:rPr>
              <a:t>args</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a:solidFill>
                  <a:srgbClr val="2C8C8C"/>
                </a:solidFill>
                <a:latin typeface="Courier New" panose="02070309020205020404" pitchFamily="49" charset="0"/>
                <a:cs typeface="Courier New" panose="02070309020205020404" pitchFamily="49" charset="0"/>
              </a:rPr>
              <a:t>Class </a:t>
            </a:r>
            <a:r>
              <a:rPr lang="en-US" altLang="en-US" sz="2000" dirty="0">
                <a:solidFill>
                  <a:srgbClr val="000000"/>
                </a:solidFill>
                <a:latin typeface="Courier New" panose="02070309020205020404" pitchFamily="49" charset="0"/>
                <a:cs typeface="Courier New" panose="02070309020205020404" pitchFamily="49" charset="0"/>
              </a:rPr>
              <a:t>cl = </a:t>
            </a:r>
            <a:r>
              <a:rPr lang="en-US" altLang="en-US" sz="2000" dirty="0" err="1">
                <a:solidFill>
                  <a:srgbClr val="2C8C8C"/>
                </a:solidFill>
                <a:latin typeface="Courier New" panose="02070309020205020404" pitchFamily="49" charset="0"/>
                <a:cs typeface="Courier New" panose="02070309020205020404" pitchFamily="49" charset="0"/>
              </a:rPr>
              <a:t>AuthorDemo</a:t>
            </a:r>
            <a:r>
              <a:rPr lang="en-US" altLang="en-US" sz="2000" dirty="0" err="1">
                <a:solidFill>
                  <a:srgbClr val="000000"/>
                </a:solidFill>
                <a:latin typeface="Courier New" panose="02070309020205020404" pitchFamily="49" charset="0"/>
                <a:cs typeface="Courier New" panose="02070309020205020404" pitchFamily="49" charset="0"/>
              </a:rPr>
              <a:t>.</a:t>
            </a:r>
            <a:r>
              <a:rPr lang="en-US" altLang="en-US" sz="2000" b="1" dirty="0" err="1">
                <a:solidFill>
                  <a:srgbClr val="000080"/>
                </a:solidFill>
                <a:latin typeface="Courier New" panose="02070309020205020404" pitchFamily="49" charset="0"/>
                <a:cs typeface="Courier New" panose="02070309020205020404" pitchFamily="49" charset="0"/>
              </a:rPr>
              <a:t>class</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i="1" dirty="0">
                <a:solidFill>
                  <a:srgbClr val="2C8C8C"/>
                </a:solidFill>
                <a:latin typeface="Courier New" panose="02070309020205020404" pitchFamily="49" charset="0"/>
                <a:cs typeface="Courier New" panose="02070309020205020404" pitchFamily="49" charset="0"/>
              </a:rPr>
              <a:t>Annotation</a:t>
            </a:r>
            <a:r>
              <a:rPr lang="en-US" altLang="en-US" sz="2000" dirty="0">
                <a:solidFill>
                  <a:srgbClr val="000000"/>
                </a:solidFill>
                <a:latin typeface="Courier New" panose="02070309020205020404" pitchFamily="49" charset="0"/>
                <a:cs typeface="Courier New" panose="02070309020205020404" pitchFamily="49" charset="0"/>
              </a:rPr>
              <a:t>[] annotations = </a:t>
            </a:r>
            <a:r>
              <a:rPr lang="en-US" altLang="en-US" sz="2000" dirty="0" err="1">
                <a:solidFill>
                  <a:srgbClr val="000000"/>
                </a:solidFill>
                <a:latin typeface="Courier New" panose="02070309020205020404" pitchFamily="49" charset="0"/>
                <a:cs typeface="Courier New" panose="02070309020205020404" pitchFamily="49" charset="0"/>
              </a:rPr>
              <a:t>cl.getAnnotations</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0080"/>
                </a:solidFill>
                <a:latin typeface="Courier New" panose="02070309020205020404" pitchFamily="49" charset="0"/>
                <a:cs typeface="Courier New" panose="02070309020205020404" pitchFamily="49" charset="0"/>
              </a:rPr>
              <a:t>for </a:t>
            </a:r>
            <a:r>
              <a:rPr lang="en-US" altLang="en-US" sz="2000" dirty="0">
                <a:solidFill>
                  <a:srgbClr val="000000"/>
                </a:solidFill>
                <a:latin typeface="Courier New" panose="02070309020205020404" pitchFamily="49" charset="0"/>
                <a:cs typeface="Courier New" panose="02070309020205020404" pitchFamily="49" charset="0"/>
              </a:rPr>
              <a:t>(</a:t>
            </a:r>
            <a:r>
              <a:rPr lang="en-US" altLang="en-US" sz="2000" b="1" i="1" dirty="0">
                <a:solidFill>
                  <a:srgbClr val="2C8C8C"/>
                </a:solidFill>
                <a:latin typeface="Courier New" panose="02070309020205020404" pitchFamily="49" charset="0"/>
                <a:cs typeface="Courier New" panose="02070309020205020404" pitchFamily="49" charset="0"/>
              </a:rPr>
              <a:t>Annotation </a:t>
            </a:r>
            <a:r>
              <a:rPr lang="en-US" altLang="en-US" sz="2000" dirty="0" err="1">
                <a:solidFill>
                  <a:srgbClr val="000000"/>
                </a:solidFill>
                <a:latin typeface="Courier New" panose="02070309020205020404" pitchFamily="49" charset="0"/>
                <a:cs typeface="Courier New" panose="02070309020205020404" pitchFamily="49" charset="0"/>
              </a:rPr>
              <a:t>annotation</a:t>
            </a:r>
            <a:r>
              <a:rPr lang="en-US" altLang="en-US" sz="2000" dirty="0">
                <a:solidFill>
                  <a:srgbClr val="000000"/>
                </a:solidFill>
                <a:latin typeface="Courier New" panose="02070309020205020404" pitchFamily="49" charset="0"/>
                <a:cs typeface="Courier New" panose="02070309020205020404" pitchFamily="49" charset="0"/>
              </a:rPr>
              <a:t> : annotations)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0080"/>
                </a:solidFill>
                <a:latin typeface="Courier New" panose="02070309020205020404" pitchFamily="49" charset="0"/>
                <a:cs typeface="Courier New" panose="02070309020205020404" pitchFamily="49" charset="0"/>
              </a:rPr>
              <a:t>if </a:t>
            </a:r>
            <a:r>
              <a:rPr lang="en-US" altLang="en-US" sz="2000" dirty="0">
                <a:solidFill>
                  <a:srgbClr val="000000"/>
                </a:solidFill>
                <a:latin typeface="Courier New" panose="02070309020205020404" pitchFamily="49" charset="0"/>
                <a:cs typeface="Courier New" panose="02070309020205020404" pitchFamily="49" charset="0"/>
              </a:rPr>
              <a:t>(annotation </a:t>
            </a:r>
            <a:r>
              <a:rPr lang="en-US" altLang="en-US" sz="2000" b="1" dirty="0" err="1">
                <a:solidFill>
                  <a:srgbClr val="000080"/>
                </a:solidFill>
                <a:latin typeface="Courier New" panose="02070309020205020404" pitchFamily="49" charset="0"/>
                <a:cs typeface="Courier New" panose="02070309020205020404" pitchFamily="49" charset="0"/>
              </a:rPr>
              <a:t>instanceof</a:t>
            </a:r>
            <a:r>
              <a:rPr lang="en-US" altLang="en-US" sz="2000" b="1" dirty="0">
                <a:solidFill>
                  <a:srgbClr val="000080"/>
                </a:solidFill>
                <a:latin typeface="Courier New" panose="02070309020205020404" pitchFamily="49" charset="0"/>
                <a:cs typeface="Courier New" panose="02070309020205020404" pitchFamily="49" charset="0"/>
              </a:rPr>
              <a:t> </a:t>
            </a:r>
            <a:r>
              <a:rPr lang="en-US" altLang="en-US" sz="2000" dirty="0">
                <a:solidFill>
                  <a:srgbClr val="808000"/>
                </a:solidFill>
                <a:latin typeface="Courier New" panose="02070309020205020404" pitchFamily="49" charset="0"/>
                <a:cs typeface="Courier New" panose="02070309020205020404" pitchFamily="49" charset="0"/>
              </a:rPr>
              <a:t>Author</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a:solidFill>
                  <a:srgbClr val="808000"/>
                </a:solidFill>
                <a:latin typeface="Courier New" panose="02070309020205020404" pitchFamily="49" charset="0"/>
                <a:cs typeface="Courier New" panose="02070309020205020404" pitchFamily="49" charset="0"/>
              </a:rPr>
              <a:t>Author </a:t>
            </a:r>
            <a:r>
              <a:rPr lang="en-US" altLang="en-US" sz="2000" dirty="0" err="1">
                <a:solidFill>
                  <a:srgbClr val="000000"/>
                </a:solidFill>
                <a:latin typeface="Courier New" panose="02070309020205020404" pitchFamily="49" charset="0"/>
                <a:cs typeface="Courier New" panose="02070309020205020404" pitchFamily="49" charset="0"/>
              </a:rPr>
              <a:t>author</a:t>
            </a:r>
            <a:r>
              <a:rPr lang="en-US" altLang="en-US" sz="2000" dirty="0">
                <a:solidFill>
                  <a:srgbClr val="000000"/>
                </a:solidFill>
                <a:latin typeface="Courier New" panose="02070309020205020404" pitchFamily="49" charset="0"/>
                <a:cs typeface="Courier New" panose="02070309020205020404" pitchFamily="49" charset="0"/>
              </a:rPr>
              <a:t> = (</a:t>
            </a:r>
            <a:r>
              <a:rPr lang="en-US" altLang="en-US" sz="2000" dirty="0">
                <a:solidFill>
                  <a:srgbClr val="808000"/>
                </a:solidFill>
                <a:latin typeface="Courier New" panose="02070309020205020404" pitchFamily="49" charset="0"/>
                <a:cs typeface="Courier New" panose="02070309020205020404" pitchFamily="49" charset="0"/>
              </a:rPr>
              <a:t>Author</a:t>
            </a:r>
            <a:r>
              <a:rPr lang="en-US" altLang="en-US" sz="2000" dirty="0">
                <a:solidFill>
                  <a:srgbClr val="000000"/>
                </a:solidFill>
                <a:latin typeface="Courier New" panose="02070309020205020404" pitchFamily="49" charset="0"/>
                <a:cs typeface="Courier New" panose="02070309020205020404" pitchFamily="49" charset="0"/>
              </a:rPr>
              <a:t>) annotation;</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dirty="0" err="1">
                <a:solidFill>
                  <a:srgbClr val="2C8C8C"/>
                </a:solidFill>
                <a:latin typeface="Courier New" panose="02070309020205020404" pitchFamily="49" charset="0"/>
                <a:cs typeface="Courier New" panose="02070309020205020404" pitchFamily="49" charset="0"/>
              </a:rPr>
              <a:t>System</a:t>
            </a:r>
            <a:r>
              <a:rPr lang="en-US" altLang="en-US" sz="2000" dirty="0" err="1">
                <a:solidFill>
                  <a:srgbClr val="000000"/>
                </a:solidFill>
                <a:latin typeface="Courier New" panose="02070309020205020404" pitchFamily="49" charset="0"/>
                <a:cs typeface="Courier New" panose="02070309020205020404" pitchFamily="49" charset="0"/>
              </a:rPr>
              <a:t>.</a:t>
            </a:r>
            <a:r>
              <a:rPr lang="en-US" altLang="en-US" sz="2000" b="1" i="1" dirty="0" err="1">
                <a:solidFill>
                  <a:srgbClr val="660E7A"/>
                </a:solidFill>
                <a:latin typeface="Courier New" panose="02070309020205020404" pitchFamily="49" charset="0"/>
                <a:cs typeface="Courier New" panose="02070309020205020404" pitchFamily="49" charset="0"/>
              </a:rPr>
              <a:t>out</a:t>
            </a:r>
            <a:r>
              <a:rPr lang="en-US" altLang="en-US" sz="2000" dirty="0" err="1">
                <a:solidFill>
                  <a:srgbClr val="000000"/>
                </a:solidFill>
                <a:latin typeface="Courier New" panose="02070309020205020404" pitchFamily="49" charset="0"/>
                <a:cs typeface="Courier New" panose="02070309020205020404" pitchFamily="49" charset="0"/>
              </a:rPr>
              <a:t>.println</a:t>
            </a:r>
            <a:r>
              <a:rPr lang="en-US" altLang="en-US" sz="2000" dirty="0">
                <a:solidFill>
                  <a:srgbClr val="000000"/>
                </a:solidFill>
                <a:latin typeface="Courier New" panose="02070309020205020404" pitchFamily="49" charset="0"/>
                <a:cs typeface="Courier New" panose="02070309020205020404" pitchFamily="49" charset="0"/>
              </a:rPr>
              <a:t>(author.name());</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a:t>
            </a:r>
            <a:endParaRPr lang="en-US" altLang="en-US" sz="4400" dirty="0">
              <a:solidFill>
                <a:schemeClr val="tx1"/>
              </a:solidFill>
              <a:latin typeface="Arial" panose="020B0604020202020204" pitchFamily="34" charset="0"/>
            </a:endParaRPr>
          </a:p>
        </p:txBody>
      </p:sp>
    </p:spTree>
    <p:extLst>
      <p:ext uri="{BB962C8B-B14F-4D97-AF65-F5344CB8AC3E}">
        <p14:creationId xmlns:p14="http://schemas.microsoft.com/office/powerpoint/2010/main" val="12674022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88825" cy="6858000"/>
          </a:xfrm>
          <a:prstGeom prst="rect">
            <a:avLst/>
          </a:prstGeom>
          <a:blipFill dpi="0" rotWithShape="1">
            <a:blip r:embed="rId3" cstate="print">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Slide Number Placeholder 2"/>
          <p:cNvSpPr>
            <a:spLocks noGrp="1"/>
          </p:cNvSpPr>
          <p:nvPr>
            <p:ph type="sldNum" sz="quarter" idx="4"/>
          </p:nvPr>
        </p:nvSpPr>
        <p:spPr/>
        <p:txBody>
          <a:bodyPr/>
          <a:lstStyle/>
          <a:p>
            <a:fld id="{C014DD1E-5D91-48A3-AD6D-45FBA980D106}" type="slidenum">
              <a:rPr lang="en-US" smtClean="0"/>
              <a:pPr/>
              <a:t>32</a:t>
            </a:fld>
            <a:endParaRPr lang="en-US" dirty="0"/>
          </a:p>
        </p:txBody>
      </p:sp>
      <p:sp>
        <p:nvSpPr>
          <p:cNvPr id="4" name="Rectangle 3"/>
          <p:cNvSpPr/>
          <p:nvPr/>
        </p:nvSpPr>
        <p:spPr>
          <a:xfrm>
            <a:off x="0" y="0"/>
            <a:ext cx="12188825" cy="6858000"/>
          </a:xfrm>
          <a:prstGeom prst="rect">
            <a:avLst/>
          </a:prstGeom>
          <a:solidFill>
            <a:srgbClr val="321300">
              <a:alpha val="19000"/>
            </a:srgbClr>
          </a:solidFill>
          <a:ln>
            <a:noFill/>
          </a:ln>
          <a:effectLst>
            <a:outerShdw blurRad="368300" dist="50800" dir="5400000" sx="1000" sy="1000" algn="ctr" rotWithShape="0">
              <a:srgbClr val="30130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3" name="Rectangle 12"/>
          <p:cNvSpPr/>
          <p:nvPr/>
        </p:nvSpPr>
        <p:spPr>
          <a:xfrm>
            <a:off x="-7144" y="2552700"/>
            <a:ext cx="12203113" cy="17526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effectLst>
                  <a:outerShdw blurRad="50800" dist="38100" algn="tr" rotWithShape="0">
                    <a:prstClr val="black">
                      <a:alpha val="40000"/>
                    </a:prstClr>
                  </a:outerShdw>
                </a:effectLst>
              </a:rPr>
              <a:t>Demo</a:t>
            </a:r>
            <a:endParaRPr lang="en-GB" sz="8000" b="1" dirty="0"/>
          </a:p>
        </p:txBody>
      </p:sp>
    </p:spTree>
    <p:extLst>
      <p:ext uri="{BB962C8B-B14F-4D97-AF65-F5344CB8AC3E}">
        <p14:creationId xmlns:p14="http://schemas.microsoft.com/office/powerpoint/2010/main" val="424512706"/>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Shape 344"/>
          <p:cNvSpPr txBox="1">
            <a:spLocks noGrp="1"/>
          </p:cNvSpPr>
          <p:nvPr>
            <p:ph type="title"/>
          </p:nvPr>
        </p:nvSpPr>
        <p:spPr>
          <a:xfrm>
            <a:off x="1446212" y="5562600"/>
            <a:ext cx="8938472" cy="820600"/>
          </a:xfrm>
          <a:prstGeom prst="rect">
            <a:avLst/>
          </a:prstGeom>
          <a:noFill/>
          <a:ln>
            <a:noFill/>
          </a:ln>
        </p:spPr>
        <p:txBody>
          <a:bodyPr lIns="36000" tIns="36000" rIns="36000" bIns="36000" anchor="b" anchorCtr="0">
            <a:noAutofit/>
          </a:bodyPr>
          <a:lstStyle/>
          <a:p>
            <a:pPr marL="0" marR="0" lvl="0" indent="0" algn="ctr" rtl="0">
              <a:lnSpc>
                <a:spcPct val="90000"/>
              </a:lnSpc>
              <a:spcBef>
                <a:spcPts val="0"/>
              </a:spcBef>
              <a:spcAft>
                <a:spcPts val="0"/>
              </a:spcAft>
              <a:buClr>
                <a:srgbClr val="F3BE60"/>
              </a:buClr>
              <a:buSzPct val="25000"/>
              <a:buFont typeface="Calibri"/>
              <a:buNone/>
            </a:pPr>
            <a:r>
              <a:rPr lang="en-US" sz="5400" b="1" i="0" u="none" strike="noStrike" cap="none">
                <a:solidFill>
                  <a:srgbClr val="F3BE60"/>
                </a:solidFill>
                <a:latin typeface="Calibri"/>
                <a:ea typeface="Calibri"/>
                <a:cs typeface="Calibri"/>
                <a:sym typeface="Calibri"/>
              </a:rPr>
              <a:t>Exercises in Class</a:t>
            </a:r>
          </a:p>
        </p:txBody>
      </p:sp>
      <p:pic>
        <p:nvPicPr>
          <p:cNvPr id="345" name="Shape 345"/>
          <p:cNvPicPr preferRelativeResize="0"/>
          <p:nvPr/>
        </p:nvPicPr>
        <p:blipFill rotWithShape="1">
          <a:blip r:embed="rId3">
            <a:alphaModFix/>
          </a:blip>
          <a:srcRect/>
          <a:stretch/>
        </p:blipFill>
        <p:spPr>
          <a:xfrm>
            <a:off x="4098925" y="1366837"/>
            <a:ext cx="3990975" cy="4124325"/>
          </a:xfrm>
          <a:prstGeom prst="rect">
            <a:avLst/>
          </a:prstGeom>
          <a:noFill/>
          <a:ln>
            <a:noFill/>
          </a:ln>
        </p:spPr>
      </p:pic>
    </p:spTree>
    <p:extLst>
      <p:ext uri="{BB962C8B-B14F-4D97-AF65-F5344CB8AC3E}">
        <p14:creationId xmlns:p14="http://schemas.microsoft.com/office/powerpoint/2010/main" val="932866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p:txBody>
          <a:bodyPr/>
          <a:lstStyle/>
          <a:p>
            <a:fld id="{C014DD1E-5D91-48A3-AD6D-45FBA980D106}" type="slidenum">
              <a:rPr lang="en-US" smtClean="0"/>
              <a:pPr/>
              <a:t>34</a:t>
            </a:fld>
            <a:endParaRPr lang="en-US" dirty="0"/>
          </a:p>
        </p:txBody>
      </p:sp>
      <p:sp>
        <p:nvSpPr>
          <p:cNvPr id="5" name="Content Placeholder 4"/>
          <p:cNvSpPr>
            <a:spLocks noGrp="1"/>
          </p:cNvSpPr>
          <p:nvPr>
            <p:ph idx="1"/>
          </p:nvPr>
        </p:nvSpPr>
        <p:spPr>
          <a:xfrm>
            <a:off x="190412" y="1151121"/>
            <a:ext cx="11804821" cy="5570355"/>
          </a:xfrm>
        </p:spPr>
        <p:txBody>
          <a:bodyPr>
            <a:noAutofit/>
          </a:bodyPr>
          <a:lstStyle/>
          <a:p>
            <a:pPr marL="358775" indent="-358775">
              <a:lnSpc>
                <a:spcPct val="100000"/>
              </a:lnSpc>
            </a:pPr>
            <a:r>
              <a:rPr lang="en-US" sz="3200" dirty="0">
                <a:solidFill>
                  <a:schemeClr val="tx2">
                    <a:lumMod val="75000"/>
                  </a:schemeClr>
                </a:solidFill>
              </a:rPr>
              <a:t>Enumerations</a:t>
            </a:r>
            <a:r>
              <a:rPr lang="en-US" sz="3200" dirty="0"/>
              <a:t> define a fixed set of constants</a:t>
            </a:r>
          </a:p>
          <a:p>
            <a:pPr marL="663521" lvl="1" indent="-358775">
              <a:lnSpc>
                <a:spcPct val="100000"/>
              </a:lnSpc>
            </a:pPr>
            <a:r>
              <a:rPr lang="en-US" sz="2800" dirty="0"/>
              <a:t>E.g. RGB colors</a:t>
            </a:r>
          </a:p>
          <a:p>
            <a:pPr marL="663521" lvl="1" indent="-358775">
              <a:lnSpc>
                <a:spcPct val="100000"/>
              </a:lnSpc>
            </a:pPr>
            <a:r>
              <a:rPr lang="en-US" sz="2800" dirty="0"/>
              <a:t>Are much like classes</a:t>
            </a:r>
          </a:p>
          <a:p>
            <a:pPr marL="663521" lvl="1" indent="-358775">
              <a:lnSpc>
                <a:spcPct val="100000"/>
              </a:lnSpc>
            </a:pPr>
            <a:r>
              <a:rPr lang="en-US" sz="2800" dirty="0"/>
              <a:t>Cannot be inherited </a:t>
            </a:r>
          </a:p>
          <a:p>
            <a:pPr marL="358775" indent="-358775">
              <a:lnSpc>
                <a:spcPct val="100000"/>
              </a:lnSpc>
            </a:pPr>
            <a:r>
              <a:rPr lang="en-US" sz="3200" dirty="0">
                <a:solidFill>
                  <a:schemeClr val="tx2">
                    <a:lumMod val="75000"/>
                  </a:schemeClr>
                </a:solidFill>
              </a:rPr>
              <a:t>Annotations</a:t>
            </a:r>
            <a:r>
              <a:rPr lang="en-US" sz="3200" dirty="0"/>
              <a:t> allow adding metadata in classes / types / etc.</a:t>
            </a:r>
          </a:p>
          <a:p>
            <a:pPr marL="663521" lvl="1" indent="-358775">
              <a:lnSpc>
                <a:spcPct val="100000"/>
              </a:lnSpc>
            </a:pPr>
            <a:r>
              <a:rPr lang="en-US" sz="2800" dirty="0"/>
              <a:t>Built-in annotations</a:t>
            </a:r>
          </a:p>
          <a:p>
            <a:pPr marL="663521" lvl="1" indent="-358775">
              <a:lnSpc>
                <a:spcPct val="100000"/>
              </a:lnSpc>
            </a:pPr>
            <a:r>
              <a:rPr lang="en-US" sz="2800" dirty="0"/>
              <a:t>Custom annotations</a:t>
            </a:r>
          </a:p>
          <a:p>
            <a:pPr marL="663521" lvl="1" indent="-358775">
              <a:lnSpc>
                <a:spcPct val="100000"/>
              </a:lnSpc>
            </a:pPr>
            <a:r>
              <a:rPr lang="en-US" sz="2800" dirty="0"/>
              <a:t>Can be accessed at runtime</a:t>
            </a:r>
          </a:p>
        </p:txBody>
      </p:sp>
      <p:sp>
        <p:nvSpPr>
          <p:cNvPr id="4" name="Title 3"/>
          <p:cNvSpPr>
            <a:spLocks noGrp="1"/>
          </p:cNvSpPr>
          <p:nvPr>
            <p:ph type="title"/>
          </p:nvPr>
        </p:nvSpPr>
        <p:spPr/>
        <p:txBody>
          <a:bodyPr>
            <a:normAutofit/>
          </a:bodyPr>
          <a:lstStyle/>
          <a:p>
            <a:r>
              <a:rPr lang="en-US" dirty="0"/>
              <a:t>Summary</a:t>
            </a:r>
          </a:p>
        </p:txBody>
      </p:sp>
      <p:pic>
        <p:nvPicPr>
          <p:cNvPr id="7" name="Picture 2" descr="C:\Users\Ivan\Desktop\elements_presentations\summary_pic.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35427" y="1905000"/>
            <a:ext cx="3559806" cy="2640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5241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0297" y="1424940"/>
            <a:ext cx="2203729" cy="784654"/>
          </a:xfrm>
          <a:prstGeom prst="roundRect">
            <a:avLst>
              <a:gd name="adj" fmla="val 3159"/>
            </a:avLst>
          </a:prstGeom>
          <a:extLst>
            <a:ext uri="{909E8E84-426E-40DD-AFC4-6F175D3DCCD1}">
              <a14:hiddenFill xmlns:a14="http://schemas.microsoft.com/office/drawing/2010/main">
                <a:solidFill>
                  <a:srgbClr val="FFFFFF"/>
                </a:solidFill>
              </a14:hiddenFill>
            </a:ext>
          </a:extLst>
        </p:spPr>
      </p:pic>
      <p:pic>
        <p:nvPicPr>
          <p:cNvPr id="5" name="Picture 4">
            <a:hlinkClick r:id="rId5"/>
          </p:cNvPr>
          <p:cNvPicPr>
            <a:picLocks noChangeAspect="1"/>
          </p:cNvPicPr>
          <p:nvPr/>
        </p:nvPicPr>
        <p:blipFill>
          <a:blip r:embed="rId6"/>
          <a:stretch>
            <a:fillRect/>
          </a:stretch>
        </p:blipFill>
        <p:spPr>
          <a:xfrm>
            <a:off x="455612" y="1424940"/>
            <a:ext cx="1710402" cy="784860"/>
          </a:xfrm>
          <a:prstGeom prst="roundRect">
            <a:avLst>
              <a:gd name="adj" fmla="val 3159"/>
            </a:avLst>
          </a:prstGeom>
        </p:spPr>
      </p:pic>
      <p:pic>
        <p:nvPicPr>
          <p:cNvPr id="6" name="Picture 5">
            <a:hlinkClick r:id="rId7"/>
          </p:cNvPr>
          <p:cNvPicPr>
            <a:picLocks noChangeAspect="1"/>
          </p:cNvPicPr>
          <p:nvPr/>
        </p:nvPicPr>
        <p:blipFill>
          <a:blip r:embed="rId8"/>
          <a:stretch>
            <a:fillRect/>
          </a:stretch>
        </p:blipFill>
        <p:spPr>
          <a:xfrm>
            <a:off x="2392052" y="1424940"/>
            <a:ext cx="2372207" cy="784654"/>
          </a:xfrm>
          <a:prstGeom prst="roundRect">
            <a:avLst>
              <a:gd name="adj" fmla="val 3159"/>
            </a:avLst>
          </a:prstGeom>
        </p:spPr>
      </p:pic>
      <p:pic>
        <p:nvPicPr>
          <p:cNvPr id="7" name="Picture 6">
            <a:hlinkClick r:id="rId9"/>
          </p:cNvPr>
          <p:cNvPicPr>
            <a:picLocks noChangeAspect="1"/>
          </p:cNvPicPr>
          <p:nvPr/>
        </p:nvPicPr>
        <p:blipFill>
          <a:blip r:embed="rId10"/>
          <a:stretch>
            <a:fillRect/>
          </a:stretch>
        </p:blipFill>
        <p:spPr>
          <a:xfrm>
            <a:off x="9689561" y="1424940"/>
            <a:ext cx="1991815" cy="784654"/>
          </a:xfrm>
          <a:prstGeom prst="roundRect">
            <a:avLst>
              <a:gd name="adj" fmla="val 3159"/>
            </a:avLst>
          </a:prstGeom>
        </p:spPr>
      </p:pic>
      <p:pic>
        <p:nvPicPr>
          <p:cNvPr id="8" name="Picture 7">
            <a:hlinkClick r:id="rId11"/>
          </p:cNvPr>
          <p:cNvPicPr>
            <a:picLocks noChangeAspect="1"/>
          </p:cNvPicPr>
          <p:nvPr/>
        </p:nvPicPr>
        <p:blipFill>
          <a:blip r:embed="rId12"/>
          <a:stretch>
            <a:fillRect/>
          </a:stretch>
        </p:blipFill>
        <p:spPr>
          <a:xfrm>
            <a:off x="7420064" y="1424940"/>
            <a:ext cx="2043459" cy="784654"/>
          </a:xfrm>
          <a:prstGeom prst="roundRect">
            <a:avLst>
              <a:gd name="adj" fmla="val 3159"/>
            </a:avLst>
          </a:prstGeom>
        </p:spPr>
      </p:pic>
      <p:pic>
        <p:nvPicPr>
          <p:cNvPr id="9" name="Picture 8">
            <a:hlinkClick r:id="rId13"/>
          </p:cNvPr>
          <p:cNvPicPr>
            <a:picLocks noChangeAspect="1"/>
          </p:cNvPicPr>
          <p:nvPr/>
        </p:nvPicPr>
        <p:blipFill>
          <a:blip r:embed="rId14"/>
          <a:stretch>
            <a:fillRect/>
          </a:stretch>
        </p:blipFill>
        <p:spPr>
          <a:xfrm>
            <a:off x="493938" y="5463746"/>
            <a:ext cx="3096656" cy="784654"/>
          </a:xfrm>
          <a:prstGeom prst="roundRect">
            <a:avLst>
              <a:gd name="adj" fmla="val 3159"/>
            </a:avLst>
          </a:prstGeom>
        </p:spPr>
      </p:pic>
      <p:pic>
        <p:nvPicPr>
          <p:cNvPr id="10" name="Picture 9">
            <a:hlinkClick r:id="rId15"/>
          </p:cNvPr>
          <p:cNvPicPr>
            <a:picLocks noChangeAspect="1"/>
          </p:cNvPicPr>
          <p:nvPr/>
        </p:nvPicPr>
        <p:blipFill>
          <a:blip r:embed="rId16"/>
          <a:stretch>
            <a:fillRect/>
          </a:stretch>
        </p:blipFill>
        <p:spPr>
          <a:xfrm>
            <a:off x="3985011" y="5570496"/>
            <a:ext cx="2947601" cy="568632"/>
          </a:xfrm>
          <a:prstGeom prst="roundRect">
            <a:avLst>
              <a:gd name="adj" fmla="val 3159"/>
            </a:avLst>
          </a:prstGeom>
        </p:spPr>
      </p:pic>
      <p:sp>
        <p:nvSpPr>
          <p:cNvPr id="11" name="Title 10"/>
          <p:cNvSpPr>
            <a:spLocks noGrp="1"/>
          </p:cNvSpPr>
          <p:nvPr>
            <p:ph type="title"/>
          </p:nvPr>
        </p:nvSpPr>
        <p:spPr/>
        <p:txBody>
          <a:bodyPr>
            <a:normAutofit fontScale="90000"/>
          </a:bodyPr>
          <a:lstStyle/>
          <a:p>
            <a:r>
              <a:rPr lang="en-US" dirty="0"/>
              <a:t>Java OOP Advanced – Enumerations and Annotations</a:t>
            </a:r>
          </a:p>
        </p:txBody>
      </p:sp>
      <p:pic>
        <p:nvPicPr>
          <p:cNvPr id="12" name="Picture 11"/>
          <p:cNvPicPr>
            <a:picLocks noChangeAspect="1"/>
          </p:cNvPicPr>
          <p:nvPr/>
        </p:nvPicPr>
        <p:blipFill>
          <a:blip r:embed="rId17"/>
          <a:stretch>
            <a:fillRect/>
          </a:stretch>
        </p:blipFill>
        <p:spPr>
          <a:xfrm>
            <a:off x="7309535" y="5463746"/>
            <a:ext cx="1451877" cy="784654"/>
          </a:xfrm>
          <a:prstGeom prst="roundRect">
            <a:avLst>
              <a:gd name="adj" fmla="val 2953"/>
            </a:avLst>
          </a:prstGeom>
        </p:spPr>
      </p:pic>
      <p:pic>
        <p:nvPicPr>
          <p:cNvPr id="13" name="Picture 12"/>
          <p:cNvPicPr>
            <a:picLocks noChangeAspect="1"/>
          </p:cNvPicPr>
          <p:nvPr/>
        </p:nvPicPr>
        <p:blipFill>
          <a:blip r:embed="rId18"/>
          <a:stretch>
            <a:fillRect/>
          </a:stretch>
        </p:blipFill>
        <p:spPr>
          <a:xfrm>
            <a:off x="9159214" y="5461225"/>
            <a:ext cx="2551399" cy="787175"/>
          </a:xfrm>
          <a:prstGeom prst="roundRect">
            <a:avLst>
              <a:gd name="adj" fmla="val 2953"/>
            </a:avLst>
          </a:prstGeom>
        </p:spPr>
      </p:pic>
      <p:sp>
        <p:nvSpPr>
          <p:cNvPr id="3" name="Text Placeholder 2"/>
          <p:cNvSpPr>
            <a:spLocks noGrp="1"/>
          </p:cNvSpPr>
          <p:nvPr>
            <p:ph type="body" sz="quarter" idx="10"/>
          </p:nvPr>
        </p:nvSpPr>
        <p:spPr>
          <a:xfrm>
            <a:off x="1529384" y="6400802"/>
            <a:ext cx="10482604" cy="363552"/>
          </a:xfrm>
        </p:spPr>
        <p:txBody>
          <a:bodyPr/>
          <a:lstStyle/>
          <a:p>
            <a:r>
              <a:rPr lang="en-US" dirty="0">
                <a:hlinkClick r:id="rId19"/>
              </a:rPr>
              <a:t>https://softuni.bg/courses/oop/</a:t>
            </a:r>
            <a:r>
              <a:rPr lang="en-US" dirty="0"/>
              <a:t>  </a:t>
            </a:r>
          </a:p>
        </p:txBody>
      </p:sp>
    </p:spTree>
    <p:extLst>
      <p:ext uri="{BB962C8B-B14F-4D97-AF65-F5344CB8AC3E}">
        <p14:creationId xmlns:p14="http://schemas.microsoft.com/office/powerpoint/2010/main" val="40285802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License</a:t>
            </a:r>
          </a:p>
        </p:txBody>
      </p:sp>
      <p:sp>
        <p:nvSpPr>
          <p:cNvPr id="3" name="Content Placeholder 2"/>
          <p:cNvSpPr>
            <a:spLocks noGrp="1"/>
          </p:cNvSpPr>
          <p:nvPr>
            <p:ph idx="4294967295"/>
          </p:nvPr>
        </p:nvSpPr>
        <p:spPr>
          <a:xfrm>
            <a:off x="190413" y="1151121"/>
            <a:ext cx="11804822" cy="1796243"/>
          </a:xfrm>
        </p:spPr>
        <p:txBody>
          <a:bodyPr>
            <a:normAutofit/>
          </a:bodyPr>
          <a:lstStyle/>
          <a:p>
            <a:r>
              <a:rPr lang="en-US" dirty="0"/>
              <a:t>This course (slides, examples, demos, videos, homework, etc.)</a:t>
            </a:r>
            <a:br>
              <a:rPr lang="en-US" dirty="0"/>
            </a:br>
            <a:r>
              <a:rPr lang="en-US" dirty="0"/>
              <a:t>is licensed under the "</a:t>
            </a:r>
            <a:r>
              <a:rPr lang="en-US" dirty="0">
                <a:hlinkClick r:id="rId3"/>
              </a:rPr>
              <a:t>Creative Commons </a:t>
            </a:r>
            <a:r>
              <a:rPr lang="en-US" noProof="1">
                <a:hlinkClick r:id="rId3"/>
              </a:rPr>
              <a:t>Attribution-NonCommercial-ShareAlike</a:t>
            </a:r>
            <a:r>
              <a:rPr lang="en-US" dirty="0">
                <a:hlinkClick r:id="rId3"/>
              </a:rPr>
              <a:t> 4.0 International</a:t>
            </a:r>
            <a:r>
              <a:rPr lang="en-US" dirty="0"/>
              <a:t>" license</a:t>
            </a:r>
            <a:endParaRPr lang="en-US" sz="2000" dirty="0"/>
          </a:p>
        </p:txBody>
      </p:sp>
      <p:sp>
        <p:nvSpPr>
          <p:cNvPr id="4" name="Slide Number Placeholder 3"/>
          <p:cNvSpPr>
            <a:spLocks noGrp="1"/>
          </p:cNvSpPr>
          <p:nvPr>
            <p:ph type="sldNum" sz="quarter" idx="4"/>
          </p:nvPr>
        </p:nvSpPr>
        <p:spPr>
          <a:xfrm>
            <a:off x="11566412" y="6525002"/>
            <a:ext cx="428822" cy="196477"/>
          </a:xfrm>
        </p:spPr>
        <p:txBody>
          <a:bodyPr/>
          <a:lstStyle/>
          <a:p>
            <a:fld id="{C014DD1E-5D91-48A3-AD6D-45FBA980D106}" type="slidenum">
              <a:rPr lang="en-US" smtClean="0"/>
              <a:pPr/>
              <a:t>36</a:t>
            </a:fld>
            <a:endParaRPr lang="en-US" dirty="0"/>
          </a:p>
        </p:txBody>
      </p:sp>
      <p:pic>
        <p:nvPicPr>
          <p:cNvPr id="8" name="Picture 4" title="CC-BY-NC-SA License">
            <a:hlinkClick r:id="rId3" tooltip="This work is licensed under the &quot;Creative Commons Attribution-NonCommercial-ShareAlike 4.0 International&quot; license"/>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7637" y="3281192"/>
            <a:ext cx="3170776" cy="1109380"/>
          </a:xfrm>
          <a:prstGeom prst="roundRect">
            <a:avLst>
              <a:gd name="adj" fmla="val 4326"/>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
        <p:nvSpPr>
          <p:cNvPr id="6" name="Content Placeholder 2"/>
          <p:cNvSpPr>
            <a:spLocks noGrp="1"/>
          </p:cNvSpPr>
          <p:nvPr>
            <p:ph idx="4294967295"/>
          </p:nvPr>
        </p:nvSpPr>
        <p:spPr>
          <a:xfrm>
            <a:off x="188815" y="4724400"/>
            <a:ext cx="11804822" cy="1997079"/>
          </a:xfrm>
        </p:spPr>
        <p:txBody>
          <a:bodyPr>
            <a:normAutofit/>
          </a:bodyPr>
          <a:lstStyle/>
          <a:p>
            <a:pPr>
              <a:spcBef>
                <a:spcPts val="1800"/>
              </a:spcBef>
            </a:pPr>
            <a:r>
              <a:rPr lang="en-US" sz="2400" dirty="0"/>
              <a:t>Attribution: this work may contain portions from</a:t>
            </a:r>
          </a:p>
          <a:p>
            <a:pPr lvl="1"/>
            <a:r>
              <a:rPr lang="en-US" sz="2000" dirty="0"/>
              <a:t>"</a:t>
            </a:r>
            <a:r>
              <a:rPr lang="en-GB" sz="2000" dirty="0">
                <a:hlinkClick r:id="rId5"/>
              </a:rPr>
              <a:t>Fundamentals of Computer Programming with Java</a:t>
            </a:r>
            <a:r>
              <a:rPr lang="en-US" sz="2000" dirty="0"/>
              <a:t>" book </a:t>
            </a:r>
            <a:r>
              <a:rPr lang="en-US" sz="2000" noProof="1"/>
              <a:t>by Svetlin Nakov &amp; </a:t>
            </a:r>
            <a:r>
              <a:rPr lang="en-US" sz="2000" dirty="0"/>
              <a:t>Co. under </a:t>
            </a:r>
            <a:r>
              <a:rPr lang="en-US" sz="2000" dirty="0">
                <a:hlinkClick r:id="rId6"/>
              </a:rPr>
              <a:t>CC-BY-SA</a:t>
            </a:r>
            <a:r>
              <a:rPr lang="en-US" sz="2000" dirty="0"/>
              <a:t> license</a:t>
            </a:r>
          </a:p>
          <a:p>
            <a:pPr lvl="1"/>
            <a:r>
              <a:rPr lang="en-US" sz="2000" dirty="0"/>
              <a:t>"</a:t>
            </a:r>
            <a:r>
              <a:rPr lang="en-US" sz="2000" dirty="0">
                <a:hlinkClick r:id="rId7"/>
              </a:rPr>
              <a:t>OOP</a:t>
            </a:r>
            <a:r>
              <a:rPr lang="en-US" sz="2000" dirty="0"/>
              <a:t>" course by </a:t>
            </a:r>
            <a:r>
              <a:rPr lang="en-US" sz="2000" noProof="1"/>
              <a:t>Telerik Academy</a:t>
            </a:r>
            <a:r>
              <a:rPr lang="en-US" sz="2000" dirty="0"/>
              <a:t> under </a:t>
            </a:r>
            <a:r>
              <a:rPr lang="en-US" sz="2000" dirty="0">
                <a:hlinkClick r:id="rId8"/>
              </a:rPr>
              <a:t>CC-BY-NC-SA</a:t>
            </a:r>
            <a:r>
              <a:rPr lang="en-US" sz="2000" dirty="0"/>
              <a:t> license</a:t>
            </a:r>
          </a:p>
          <a:p>
            <a:pPr marL="377887" lvl="1" indent="0">
              <a:buNone/>
            </a:pPr>
            <a:endParaRPr lang="en-US" sz="2000" dirty="0"/>
          </a:p>
        </p:txBody>
      </p:sp>
    </p:spTree>
    <p:extLst>
      <p:ext uri="{BB962C8B-B14F-4D97-AF65-F5344CB8AC3E}">
        <p14:creationId xmlns:p14="http://schemas.microsoft.com/office/powerpoint/2010/main" val="36877132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259899" y="103056"/>
            <a:ext cx="9074150" cy="936625"/>
          </a:xfrm>
        </p:spPr>
        <p:txBody>
          <a:bodyPr>
            <a:normAutofit/>
          </a:bodyPr>
          <a:lstStyle/>
          <a:p>
            <a:r>
              <a:rPr lang="en-US" dirty="0"/>
              <a:t>Free Trainings @ Software University</a:t>
            </a:r>
          </a:p>
        </p:txBody>
      </p:sp>
      <p:sp>
        <p:nvSpPr>
          <p:cNvPr id="4" name="Content Placeholder 3"/>
          <p:cNvSpPr>
            <a:spLocks noGrp="1"/>
          </p:cNvSpPr>
          <p:nvPr>
            <p:ph idx="4294967295"/>
          </p:nvPr>
        </p:nvSpPr>
        <p:spPr>
          <a:xfrm>
            <a:off x="259899" y="1039681"/>
            <a:ext cx="9434513" cy="5639378"/>
          </a:xfrm>
        </p:spPr>
        <p:txBody>
          <a:bodyPr>
            <a:noAutofit/>
          </a:bodyPr>
          <a:lstStyle/>
          <a:p>
            <a:pPr>
              <a:lnSpc>
                <a:spcPct val="100000"/>
              </a:lnSpc>
            </a:pPr>
            <a:r>
              <a:rPr lang="en-US" sz="3200" dirty="0"/>
              <a:t>Software University Foundation – </a:t>
            </a:r>
            <a:r>
              <a:rPr lang="en-US" sz="3200" noProof="1">
                <a:hlinkClick r:id="rId3"/>
              </a:rPr>
              <a:t>softuni.org</a:t>
            </a:r>
            <a:endParaRPr lang="en-US" sz="3200" noProof="1"/>
          </a:p>
          <a:p>
            <a:pPr>
              <a:lnSpc>
                <a:spcPct val="100000"/>
              </a:lnSpc>
            </a:pPr>
            <a:r>
              <a:rPr lang="en-US" sz="3200" dirty="0"/>
              <a:t>Software University – High-Quality Education, Profession and Job for Software Developers</a:t>
            </a:r>
          </a:p>
          <a:p>
            <a:pPr lvl="1">
              <a:lnSpc>
                <a:spcPct val="100000"/>
              </a:lnSpc>
            </a:pPr>
            <a:r>
              <a:rPr lang="en-US" sz="2900" noProof="1">
                <a:hlinkClick r:id="rId4"/>
              </a:rPr>
              <a:t>softuni.bg</a:t>
            </a:r>
            <a:r>
              <a:rPr lang="en-US" sz="2900" noProof="1"/>
              <a:t> </a:t>
            </a:r>
          </a:p>
          <a:p>
            <a:pPr marL="304747" lvl="1" indent="-304747">
              <a:lnSpc>
                <a:spcPct val="100000"/>
              </a:lnSpc>
              <a:buClr>
                <a:srgbClr val="F2B254"/>
              </a:buClr>
              <a:buSzPct val="100000"/>
              <a:tabLst>
                <a:tab pos="282575" algn="l"/>
              </a:tabLst>
            </a:pPr>
            <a:r>
              <a:rPr lang="en-US" dirty="0"/>
              <a:t>Software University @ Facebook</a:t>
            </a:r>
          </a:p>
          <a:p>
            <a:pPr lvl="1">
              <a:lnSpc>
                <a:spcPct val="100000"/>
              </a:lnSpc>
              <a:tabLst>
                <a:tab pos="282575" algn="l"/>
              </a:tabLst>
            </a:pPr>
            <a:r>
              <a:rPr lang="en-US" sz="2900" noProof="1">
                <a:hlinkClick r:id="rId5"/>
              </a:rPr>
              <a:t>facebook.com/SoftwareUniversity</a:t>
            </a:r>
            <a:endParaRPr lang="en-US" sz="2900" noProof="1"/>
          </a:p>
          <a:p>
            <a:pPr marL="304747" lvl="1" indent="-304747">
              <a:lnSpc>
                <a:spcPct val="100000"/>
              </a:lnSpc>
              <a:buClr>
                <a:srgbClr val="F2B254"/>
              </a:buClr>
              <a:buSzPct val="100000"/>
              <a:tabLst>
                <a:tab pos="282575" algn="l"/>
              </a:tabLst>
            </a:pPr>
            <a:r>
              <a:rPr lang="en-US" dirty="0"/>
              <a:t>Software University @ YouTube</a:t>
            </a:r>
          </a:p>
          <a:p>
            <a:pPr lvl="1">
              <a:lnSpc>
                <a:spcPct val="100000"/>
              </a:lnSpc>
              <a:tabLst>
                <a:tab pos="282575" algn="l"/>
              </a:tabLst>
            </a:pPr>
            <a:r>
              <a:rPr lang="en-US" sz="2900" noProof="1">
                <a:hlinkClick r:id="rId6"/>
              </a:rPr>
              <a:t>youtube.com/SoftwareUniversity</a:t>
            </a:r>
            <a:endParaRPr lang="en-US" sz="2900" noProof="1"/>
          </a:p>
          <a:p>
            <a:pPr marL="304747" lvl="1" indent="-304747">
              <a:lnSpc>
                <a:spcPct val="100000"/>
              </a:lnSpc>
              <a:buClr>
                <a:srgbClr val="F2B254"/>
              </a:buClr>
              <a:buSzPct val="100000"/>
              <a:tabLst>
                <a:tab pos="282575" algn="l"/>
              </a:tabLst>
            </a:pPr>
            <a:r>
              <a:rPr lang="en-US" noProof="1"/>
              <a:t>Software University Forums – </a:t>
            </a:r>
            <a:r>
              <a:rPr lang="en-US" dirty="0">
                <a:hlinkClick r:id="rId7"/>
              </a:rPr>
              <a:t>forum.softuni.bg</a:t>
            </a:r>
            <a:endParaRPr lang="en-US" noProof="1"/>
          </a:p>
        </p:txBody>
      </p:sp>
      <p:pic>
        <p:nvPicPr>
          <p:cNvPr id="9" name="Picture 8" title="Software University">
            <a:hlinkClick r:id="rId4"/>
          </p:cNvPr>
          <p:cNvPicPr>
            <a:picLocks noChangeAspect="1"/>
          </p:cNvPicPr>
          <p:nvPr/>
        </p:nvPicPr>
        <p:blipFill rotWithShape="1">
          <a:blip r:embed="rId8" cstate="print">
            <a:extLst>
              <a:ext uri="{28A0092B-C50C-407E-A947-70E740481C1C}">
                <a14:useLocalDpi xmlns:a14="http://schemas.microsoft.com/office/drawing/2010/main"/>
              </a:ext>
            </a:extLst>
          </a:blip>
          <a:srcRect t="7214" b="7214"/>
          <a:stretch/>
        </p:blipFill>
        <p:spPr>
          <a:xfrm>
            <a:off x="9659438" y="1594686"/>
            <a:ext cx="1834974" cy="1570200"/>
          </a:xfrm>
          <a:prstGeom prst="rect">
            <a:avLst/>
          </a:prstGeom>
          <a:ln w="12700">
            <a:solidFill>
              <a:srgbClr val="55438F">
                <a:alpha val="70000"/>
              </a:srgbClr>
            </a:solidFill>
          </a:ln>
        </p:spPr>
      </p:pic>
      <p:pic>
        <p:nvPicPr>
          <p:cNvPr id="10" name="Picture 9" title="Software University Foundation">
            <a:hlinkClick r:id="rId3" tooltip="Software University Foundation"/>
          </p:cNvPr>
          <p:cNvPicPr>
            <a:picLocks noChangeAspect="1"/>
          </p:cNvPicPr>
          <p:nvPr/>
        </p:nvPicPr>
        <p:blipFill rotWithShape="1">
          <a:blip r:embed="rId9" cstate="print">
            <a:extLst>
              <a:ext uri="{28A0092B-C50C-407E-A947-70E740481C1C}">
                <a14:useLocalDpi xmlns:a14="http://schemas.microsoft.com/office/drawing/2010/main"/>
              </a:ext>
            </a:extLst>
          </a:blip>
          <a:srcRect l="-5359" t="-15226" r="-5359" b="-15226"/>
          <a:stretch/>
        </p:blipFill>
        <p:spPr>
          <a:xfrm>
            <a:off x="9457098" y="466964"/>
            <a:ext cx="2269870" cy="874916"/>
          </a:xfrm>
          <a:prstGeom prst="roundRect">
            <a:avLst>
              <a:gd name="adj" fmla="val 3940"/>
            </a:avLst>
          </a:prstGeom>
          <a:solidFill>
            <a:srgbClr val="231F20">
              <a:alpha val="50000"/>
            </a:srgbClr>
          </a:solidFill>
          <a:ln>
            <a:solidFill>
              <a:schemeClr val="accent1">
                <a:lumMod val="75000"/>
                <a:alpha val="40000"/>
              </a:schemeClr>
            </a:solidFill>
          </a:ln>
        </p:spPr>
      </p:pic>
      <p:pic>
        <p:nvPicPr>
          <p:cNvPr id="11" name="Picture 4" title="Software University @ Facebook">
            <a:hlinkClick r:id="rId10"/>
          </p:cNvPr>
          <p:cNvPicPr>
            <a:picLocks noChangeAspect="1" noChangeArrowheads="1"/>
          </p:cNvPicPr>
          <p:nvPr/>
        </p:nvPicPr>
        <p:blipFill rotWithShape="1">
          <a:blip r:embed="rId11" cstate="print">
            <a:extLst>
              <a:ext uri="{28A0092B-C50C-407E-A947-70E740481C1C}">
                <a14:useLocalDpi xmlns:a14="http://schemas.microsoft.com/office/drawing/2010/main"/>
              </a:ext>
            </a:extLst>
          </a:blip>
          <a:srcRect/>
          <a:stretch/>
        </p:blipFill>
        <p:spPr bwMode="auto">
          <a:xfrm>
            <a:off x="10075536" y="3385124"/>
            <a:ext cx="1003954" cy="101756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title="Software University Videos @ YouTube">
            <a:hlinkClick r:id="rId6"/>
          </p:cNvPr>
          <p:cNvPicPr>
            <a:picLocks noChangeAspect="1" noChangeArrowheads="1"/>
          </p:cNvPicPr>
          <p:nvPr/>
        </p:nvPicPr>
        <p:blipFill>
          <a:blip r:embed="rId12">
            <a:extLst>
              <a:ext uri="{28A0092B-C50C-407E-A947-70E740481C1C}">
                <a14:useLocalDpi xmlns:a14="http://schemas.microsoft.com/office/drawing/2010/main"/>
              </a:ext>
            </a:extLst>
          </a:blip>
          <a:srcRect/>
          <a:stretch>
            <a:fillRect/>
          </a:stretch>
        </p:blipFill>
        <p:spPr bwMode="auto">
          <a:xfrm>
            <a:off x="9656544" y="4589658"/>
            <a:ext cx="1837868" cy="675261"/>
          </a:xfrm>
          <a:prstGeom prst="rect">
            <a:avLst/>
          </a:prstGeom>
          <a:ln w="25400">
            <a:solidFill>
              <a:schemeClr val="bg1">
                <a:lumMod val="50000"/>
                <a:lumOff val="50000"/>
                <a:alpha val="25000"/>
              </a:schemeClr>
            </a:solidFill>
          </a:ln>
          <a:extLst>
            <a:ext uri="{909E8E84-426E-40DD-AFC4-6F175D3DCCD1}">
              <a14:hiddenFill xmlns:a14="http://schemas.microsoft.com/office/drawing/2010/main">
                <a:solidFill>
                  <a:srgbClr val="FFFFFF"/>
                </a:solidFill>
              </a14:hiddenFill>
            </a:ext>
          </a:extLst>
        </p:spPr>
      </p:pic>
      <p:pic>
        <p:nvPicPr>
          <p:cNvPr id="13" name="Picture 12" title="Software University - Forum">
            <a:hlinkClick r:id="rId7"/>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10109334" y="5540172"/>
            <a:ext cx="970156" cy="965726"/>
          </a:xfrm>
          <a:prstGeom prst="rect">
            <a:avLst/>
          </a:prstGeom>
        </p:spPr>
      </p:pic>
    </p:spTree>
    <p:extLst>
      <p:ext uri="{BB962C8B-B14F-4D97-AF65-F5344CB8AC3E}">
        <p14:creationId xmlns:p14="http://schemas.microsoft.com/office/powerpoint/2010/main" val="2931241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 y="0"/>
            <a:ext cx="12195969" cy="6858000"/>
          </a:xfrm>
          <a:prstGeom prst="rect">
            <a:avLst/>
          </a:prstGeom>
          <a:blipFill dpi="0" rotWithShape="1">
            <a:blip r:embed="rId3">
              <a:alphaModFix amt="78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3" name="Slide Number Placeholder 2"/>
          <p:cNvSpPr>
            <a:spLocks noGrp="1"/>
          </p:cNvSpPr>
          <p:nvPr>
            <p:ph type="sldNum" sz="quarter" idx="4"/>
          </p:nvPr>
        </p:nvSpPr>
        <p:spPr/>
        <p:txBody>
          <a:bodyPr/>
          <a:lstStyle/>
          <a:p>
            <a:fld id="{C014DD1E-5D91-48A3-AD6D-45FBA980D106}" type="slidenum">
              <a:rPr lang="en-US" smtClean="0"/>
              <a:pPr/>
              <a:t>4</a:t>
            </a:fld>
            <a:endParaRPr lang="en-US" dirty="0"/>
          </a:p>
        </p:txBody>
      </p:sp>
      <p:pic>
        <p:nvPicPr>
          <p:cNvPr id="9" name="Picture 2" descr="D:\_WORK PROJECTS\Nakov\Presentation Slides Design\STORE\Software University Foundation Logo BG and ENG black WHITOUT background CMYK.png"/>
          <p:cNvPicPr>
            <a:picLocks noChangeAspect="1" noChangeArrowheads="1"/>
          </p:cNvPicPr>
          <p:nvPr/>
        </p:nvPicPr>
        <p:blipFill>
          <a:blip r:embed="rId4" cstate="print"/>
          <a:srcRect/>
          <a:stretch>
            <a:fillRect/>
          </a:stretch>
        </p:blipFill>
        <p:spPr bwMode="auto">
          <a:xfrm>
            <a:off x="9828212" y="228600"/>
            <a:ext cx="2175525" cy="762000"/>
          </a:xfrm>
          <a:prstGeom prst="rect">
            <a:avLst/>
          </a:prstGeom>
          <a:noFill/>
        </p:spPr>
      </p:pic>
      <p:sp>
        <p:nvSpPr>
          <p:cNvPr id="11" name="Rectangle 10"/>
          <p:cNvSpPr/>
          <p:nvPr/>
        </p:nvSpPr>
        <p:spPr>
          <a:xfrm>
            <a:off x="-7144" y="2552700"/>
            <a:ext cx="12203113" cy="1752600"/>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effectLst>
                  <a:outerShdw blurRad="50800" dist="38100" algn="tr" rotWithShape="0">
                    <a:prstClr val="black">
                      <a:alpha val="40000"/>
                    </a:prstClr>
                  </a:outerShdw>
                </a:effectLst>
              </a:rPr>
              <a:t>Enumerations</a:t>
            </a:r>
            <a:endParaRPr lang="en-GB" sz="8000" b="1" dirty="0"/>
          </a:p>
        </p:txBody>
      </p:sp>
    </p:spTree>
    <p:extLst>
      <p:ext uri="{BB962C8B-B14F-4D97-AF65-F5344CB8AC3E}">
        <p14:creationId xmlns:p14="http://schemas.microsoft.com/office/powerpoint/2010/main" val="2614672700"/>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5</a:t>
            </a:fld>
            <a:endParaRPr lang="en-US" dirty="0"/>
          </a:p>
        </p:txBody>
      </p:sp>
      <p:sp>
        <p:nvSpPr>
          <p:cNvPr id="428035" name="Rectangle 3"/>
          <p:cNvSpPr>
            <a:spLocks noGrp="1" noChangeArrowheads="1"/>
          </p:cNvSpPr>
          <p:nvPr>
            <p:ph idx="1"/>
          </p:nvPr>
        </p:nvSpPr>
        <p:spPr>
          <a:xfrm>
            <a:off x="192001" y="2785361"/>
            <a:ext cx="11804822" cy="1287279"/>
          </a:xfrm>
        </p:spPr>
        <p:txBody>
          <a:bodyPr anchor="ctr">
            <a:normAutofit/>
          </a:bodyPr>
          <a:lstStyle/>
          <a:p>
            <a:pPr marL="0" indent="0" algn="ctr">
              <a:lnSpc>
                <a:spcPct val="110000"/>
              </a:lnSpc>
              <a:buNone/>
            </a:pPr>
            <a:r>
              <a:rPr lang="en-US" sz="3300" dirty="0"/>
              <a:t>Type with </a:t>
            </a:r>
            <a:r>
              <a:rPr lang="en-US" sz="3300" dirty="0">
                <a:solidFill>
                  <a:schemeClr val="accent1">
                    <a:lumMod val="60000"/>
                    <a:lumOff val="40000"/>
                  </a:schemeClr>
                </a:solidFill>
              </a:rPr>
              <a:t>restricted</a:t>
            </a:r>
            <a:r>
              <a:rPr lang="en-US" sz="3300" dirty="0"/>
              <a:t> </a:t>
            </a:r>
            <a:r>
              <a:rPr lang="en-US" sz="3300" dirty="0">
                <a:solidFill>
                  <a:schemeClr val="accent1">
                    <a:lumMod val="60000"/>
                    <a:lumOff val="40000"/>
                  </a:schemeClr>
                </a:solidFill>
              </a:rPr>
              <a:t>set</a:t>
            </a:r>
            <a:r>
              <a:rPr lang="en-US" sz="3300" dirty="0"/>
              <a:t> of values</a:t>
            </a:r>
            <a:endParaRPr lang="en-US" dirty="0"/>
          </a:p>
        </p:txBody>
      </p:sp>
      <p:sp>
        <p:nvSpPr>
          <p:cNvPr id="428034" name="Rectangle 2"/>
          <p:cNvSpPr>
            <a:spLocks noGrp="1" noChangeArrowheads="1"/>
          </p:cNvSpPr>
          <p:nvPr>
            <p:ph type="title"/>
          </p:nvPr>
        </p:nvSpPr>
        <p:spPr/>
        <p:txBody>
          <a:bodyPr/>
          <a:lstStyle/>
          <a:p>
            <a:r>
              <a:rPr lang="en-US" dirty="0"/>
              <a:t>Enumerations</a:t>
            </a:r>
            <a:endParaRPr lang="bg-BG" dirty="0"/>
          </a:p>
        </p:txBody>
      </p:sp>
    </p:spTree>
    <p:extLst>
      <p:ext uri="{BB962C8B-B14F-4D97-AF65-F5344CB8AC3E}">
        <p14:creationId xmlns:p14="http://schemas.microsoft.com/office/powerpoint/2010/main" val="2624618723"/>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6</a:t>
            </a:fld>
            <a:endParaRPr lang="en-US" dirty="0"/>
          </a:p>
        </p:txBody>
      </p:sp>
      <p:sp>
        <p:nvSpPr>
          <p:cNvPr id="428035" name="Rectangle 3"/>
          <p:cNvSpPr>
            <a:spLocks noGrp="1" noChangeArrowheads="1"/>
          </p:cNvSpPr>
          <p:nvPr>
            <p:ph idx="1"/>
          </p:nvPr>
        </p:nvSpPr>
        <p:spPr>
          <a:xfrm>
            <a:off x="192001" y="2785361"/>
            <a:ext cx="11804822" cy="1287279"/>
          </a:xfrm>
        </p:spPr>
        <p:txBody>
          <a:bodyPr anchor="ctr">
            <a:normAutofit/>
          </a:bodyPr>
          <a:lstStyle/>
          <a:p>
            <a:pPr marL="0" indent="0" algn="ctr">
              <a:lnSpc>
                <a:spcPct val="110000"/>
              </a:lnSpc>
              <a:buNone/>
            </a:pPr>
            <a:r>
              <a:rPr lang="en-US" sz="3300" dirty="0"/>
              <a:t>Declared by the </a:t>
            </a:r>
            <a:r>
              <a:rPr lang="en-US" sz="3300" dirty="0" err="1">
                <a:solidFill>
                  <a:schemeClr val="accent1">
                    <a:lumMod val="60000"/>
                    <a:lumOff val="40000"/>
                  </a:schemeClr>
                </a:solidFill>
              </a:rPr>
              <a:t>enum</a:t>
            </a:r>
            <a:r>
              <a:rPr lang="en-US" sz="3300" dirty="0"/>
              <a:t> keyword</a:t>
            </a:r>
            <a:endParaRPr lang="en-US" dirty="0"/>
          </a:p>
        </p:txBody>
      </p:sp>
      <p:sp>
        <p:nvSpPr>
          <p:cNvPr id="428034" name="Rectangle 2"/>
          <p:cNvSpPr>
            <a:spLocks noGrp="1" noChangeArrowheads="1"/>
          </p:cNvSpPr>
          <p:nvPr>
            <p:ph type="title"/>
          </p:nvPr>
        </p:nvSpPr>
        <p:spPr/>
        <p:txBody>
          <a:bodyPr/>
          <a:lstStyle/>
          <a:p>
            <a:r>
              <a:rPr lang="en-US" dirty="0"/>
              <a:t>Defining Enumerations</a:t>
            </a:r>
            <a:endParaRPr lang="bg-BG" dirty="0"/>
          </a:p>
        </p:txBody>
      </p:sp>
    </p:spTree>
    <p:extLst>
      <p:ext uri="{BB962C8B-B14F-4D97-AF65-F5344CB8AC3E}">
        <p14:creationId xmlns:p14="http://schemas.microsoft.com/office/powerpoint/2010/main" val="3057417874"/>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7</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3" name="Rectangle 12"/>
          <p:cNvSpPr/>
          <p:nvPr/>
        </p:nvSpPr>
        <p:spPr>
          <a:xfrm>
            <a:off x="531812" y="1981200"/>
            <a:ext cx="11125200" cy="2490078"/>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sz="3600" b="1" dirty="0">
                <a:solidFill>
                  <a:srgbClr val="000080"/>
                </a:solidFill>
                <a:latin typeface="Courier New" panose="02070309020205020404" pitchFamily="49" charset="0"/>
                <a:cs typeface="Courier New" panose="02070309020205020404" pitchFamily="49" charset="0"/>
              </a:rPr>
              <a:t>public </a:t>
            </a:r>
            <a:r>
              <a:rPr lang="en-US" altLang="en-US" sz="3600" b="1" dirty="0" err="1">
                <a:solidFill>
                  <a:srgbClr val="000080"/>
                </a:solidFill>
                <a:latin typeface="Courier New" panose="02070309020205020404" pitchFamily="49" charset="0"/>
                <a:cs typeface="Courier New" panose="02070309020205020404" pitchFamily="49" charset="0"/>
              </a:rPr>
              <a:t>enum</a:t>
            </a:r>
            <a:r>
              <a:rPr lang="en-US" altLang="en-US" sz="3600" b="1" dirty="0">
                <a:solidFill>
                  <a:srgbClr val="000080"/>
                </a:solidFill>
                <a:latin typeface="Courier New" panose="02070309020205020404" pitchFamily="49" charset="0"/>
                <a:cs typeface="Courier New" panose="02070309020205020404" pitchFamily="49" charset="0"/>
              </a:rPr>
              <a:t> </a:t>
            </a:r>
            <a:r>
              <a:rPr lang="en-US" altLang="en-US" sz="3600" b="1" dirty="0">
                <a:solidFill>
                  <a:srgbClr val="660E7A"/>
                </a:solidFill>
                <a:latin typeface="Courier New" panose="02070309020205020404" pitchFamily="49" charset="0"/>
                <a:cs typeface="Courier New" panose="02070309020205020404" pitchFamily="49" charset="0"/>
              </a:rPr>
              <a:t>Color </a:t>
            </a:r>
            <a:r>
              <a:rPr lang="en-US" altLang="en-US" sz="3600" dirty="0">
                <a:solidFill>
                  <a:srgbClr val="000000"/>
                </a:solidFill>
                <a:latin typeface="Courier New" panose="02070309020205020404" pitchFamily="49" charset="0"/>
                <a:cs typeface="Courier New" panose="02070309020205020404" pitchFamily="49" charset="0"/>
              </a:rPr>
              <a:t>{</a:t>
            </a:r>
            <a:br>
              <a:rPr lang="en-US" altLang="en-US" sz="3600" dirty="0">
                <a:solidFill>
                  <a:srgbClr val="000000"/>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b="1" i="1" dirty="0">
                <a:solidFill>
                  <a:srgbClr val="660E7A"/>
                </a:solidFill>
                <a:latin typeface="Courier New" panose="02070309020205020404" pitchFamily="49" charset="0"/>
                <a:cs typeface="Courier New" panose="02070309020205020404" pitchFamily="49" charset="0"/>
              </a:rPr>
              <a:t>RED</a:t>
            </a: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b="1" i="1" dirty="0">
                <a:solidFill>
                  <a:srgbClr val="660E7A"/>
                </a:solidFill>
                <a:latin typeface="Courier New" panose="02070309020205020404" pitchFamily="49" charset="0"/>
                <a:cs typeface="Courier New" panose="02070309020205020404" pitchFamily="49" charset="0"/>
              </a:rPr>
              <a:t>GREEN</a:t>
            </a:r>
            <a:r>
              <a:rPr lang="en-US" altLang="en-US" sz="3600" dirty="0">
                <a:solidFill>
                  <a:srgbClr val="000000"/>
                </a:solidFill>
                <a:latin typeface="Courier New" panose="02070309020205020404" pitchFamily="49" charset="0"/>
                <a:cs typeface="Courier New" panose="02070309020205020404" pitchFamily="49" charset="0"/>
              </a:rPr>
              <a:t>, </a:t>
            </a:r>
            <a:r>
              <a:rPr lang="en-US" altLang="en-US" sz="3600" b="1" i="1" dirty="0">
                <a:solidFill>
                  <a:srgbClr val="660E7A"/>
                </a:solidFill>
                <a:latin typeface="Courier New" panose="02070309020205020404" pitchFamily="49" charset="0"/>
                <a:cs typeface="Courier New" panose="02070309020205020404" pitchFamily="49" charset="0"/>
              </a:rPr>
              <a:t>BLUE</a:t>
            </a:r>
            <a:br>
              <a:rPr lang="en-US" altLang="en-US" sz="3600" b="1" i="1" dirty="0">
                <a:solidFill>
                  <a:srgbClr val="660E7A"/>
                </a:solidFill>
                <a:latin typeface="Courier New" panose="02070309020205020404" pitchFamily="49" charset="0"/>
                <a:cs typeface="Courier New" panose="02070309020205020404" pitchFamily="49" charset="0"/>
              </a:rPr>
            </a:br>
            <a:r>
              <a:rPr lang="en-US" altLang="en-US" sz="3600" dirty="0">
                <a:solidFill>
                  <a:srgbClr val="000000"/>
                </a:solidFill>
                <a:latin typeface="Courier New" panose="02070309020205020404" pitchFamily="49" charset="0"/>
                <a:cs typeface="Courier New" panose="02070309020205020404" pitchFamily="49" charset="0"/>
              </a:rPr>
              <a:t>}</a:t>
            </a:r>
            <a:endParaRPr lang="en-US" altLang="en-US" sz="6600" dirty="0">
              <a:latin typeface="Arial" panose="020B0604020202020204" pitchFamily="34" charset="0"/>
            </a:endParaRPr>
          </a:p>
        </p:txBody>
      </p:sp>
      <p:sp>
        <p:nvSpPr>
          <p:cNvPr id="11" name="AutoShape 5"/>
          <p:cNvSpPr>
            <a:spLocks noChangeArrowheads="1"/>
          </p:cNvSpPr>
          <p:nvPr/>
        </p:nvSpPr>
        <p:spPr bwMode="auto">
          <a:xfrm>
            <a:off x="3910649" y="1143000"/>
            <a:ext cx="4012563" cy="851297"/>
          </a:xfrm>
          <a:prstGeom prst="wedgeRoundRectCallout">
            <a:avLst>
              <a:gd name="adj1" fmla="val -50116"/>
              <a:gd name="adj2" fmla="val 102548"/>
              <a:gd name="adj3" fmla="val 16667"/>
            </a:avLst>
          </a:prstGeom>
          <a:solidFill>
            <a:srgbClr val="663606"/>
          </a:solidFill>
          <a:ln w="6350">
            <a:solidFill>
              <a:schemeClr val="tx1">
                <a:lumMod val="20000"/>
                <a:lumOff val="80000"/>
              </a:schemeClr>
            </a:solidFill>
          </a:ln>
        </p:spPr>
        <p:txBody>
          <a:bodyPr wrap="square" lIns="72000" tIns="0" rIns="72000" bIns="0">
            <a:spAutoFit/>
          </a:bodyPr>
          <a:lstStyle/>
          <a:p>
            <a:pPr algn="ctr" eaLnBrk="0" hangingPunct="0">
              <a:lnSpc>
                <a:spcPts val="3000"/>
              </a:lnSpc>
              <a:spcBef>
                <a:spcPts val="0"/>
              </a:spcBef>
              <a:buClr>
                <a:schemeClr val="accent5">
                  <a:lumMod val="40000"/>
                  <a:lumOff val="60000"/>
                </a:schemeClr>
              </a:buClr>
              <a:buSzPct val="70000"/>
            </a:pPr>
            <a:r>
              <a:rPr lang="en-US" sz="2800" b="1" dirty="0">
                <a:effectLst>
                  <a:outerShdw blurRad="38100" dist="38100" dir="2700000" algn="tl">
                    <a:srgbClr val="000000">
                      <a:alpha val="43137"/>
                    </a:srgbClr>
                  </a:outerShdw>
                </a:effectLst>
                <a:latin typeface="Consolas" pitchFamily="49" charset="0"/>
                <a:cs typeface="Consolas" pitchFamily="49" charset="0"/>
              </a:rPr>
              <a:t>Defined using the</a:t>
            </a:r>
            <a:r>
              <a:rPr lang="en-US" sz="2800" b="1" dirty="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a:t>
            </a:r>
            <a:r>
              <a:rPr lang="en-US" sz="2800" b="1" dirty="0" err="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enum</a:t>
            </a:r>
            <a:r>
              <a:rPr lang="en-US" sz="2800" b="1" dirty="0">
                <a:effectLst>
                  <a:outerShdw blurRad="38100" dist="38100" dir="2700000" algn="tl">
                    <a:srgbClr val="000000">
                      <a:alpha val="43137"/>
                    </a:srgbClr>
                  </a:outerShdw>
                </a:effectLst>
                <a:cs typeface="Consolas" pitchFamily="49" charset="0"/>
              </a:rPr>
              <a:t> keyword</a:t>
            </a:r>
            <a:endParaRPr lang="bg-BG" sz="2800" b="1" dirty="0">
              <a:solidFill>
                <a:schemeClr val="accent1">
                  <a:lumMod val="60000"/>
                  <a:lumOff val="40000"/>
                </a:schemeClr>
              </a:solidFill>
              <a:effectLst>
                <a:outerShdw blurRad="38100" dist="38100" dir="2700000" algn="tl">
                  <a:srgbClr val="000000">
                    <a:alpha val="43137"/>
                  </a:srgbClr>
                </a:outerShdw>
              </a:effectLst>
              <a:cs typeface="Consolas" pitchFamily="49" charset="0"/>
            </a:endParaRPr>
          </a:p>
        </p:txBody>
      </p:sp>
      <p:sp>
        <p:nvSpPr>
          <p:cNvPr id="12" name="AutoShape 5"/>
          <p:cNvSpPr>
            <a:spLocks noChangeArrowheads="1"/>
          </p:cNvSpPr>
          <p:nvPr/>
        </p:nvSpPr>
        <p:spPr bwMode="auto">
          <a:xfrm>
            <a:off x="6723744" y="3841552"/>
            <a:ext cx="4399868" cy="425648"/>
          </a:xfrm>
          <a:prstGeom prst="wedgeRoundRectCallout">
            <a:avLst>
              <a:gd name="adj1" fmla="val -53487"/>
              <a:gd name="adj2" fmla="val -194393"/>
              <a:gd name="adj3" fmla="val 16667"/>
            </a:avLst>
          </a:prstGeom>
          <a:solidFill>
            <a:srgbClr val="663606"/>
          </a:solidFill>
          <a:ln w="6350">
            <a:solidFill>
              <a:schemeClr val="tx1">
                <a:lumMod val="20000"/>
                <a:lumOff val="80000"/>
              </a:schemeClr>
            </a:solidFill>
          </a:ln>
        </p:spPr>
        <p:txBody>
          <a:bodyPr wrap="square" lIns="72000" tIns="0" rIns="72000" bIns="0">
            <a:spAutoFit/>
          </a:bodyPr>
          <a:lstStyle/>
          <a:p>
            <a:pPr algn="ctr" eaLnBrk="0" hangingPunct="0">
              <a:lnSpc>
                <a:spcPts val="3000"/>
              </a:lnSpc>
              <a:spcBef>
                <a:spcPts val="0"/>
              </a:spcBef>
              <a:buClr>
                <a:schemeClr val="accent5">
                  <a:lumMod val="40000"/>
                  <a:lumOff val="60000"/>
                </a:schemeClr>
              </a:buClr>
              <a:buSzPct val="70000"/>
            </a:pPr>
            <a:r>
              <a:rPr lang="en-US" sz="2800" b="1" dirty="0">
                <a:effectLst>
                  <a:outerShdw blurRad="38100" dist="38100" dir="2700000" algn="tl">
                    <a:srgbClr val="000000">
                      <a:alpha val="43137"/>
                    </a:srgbClr>
                  </a:outerShdw>
                </a:effectLst>
                <a:cs typeface="Consolas" pitchFamily="49" charset="0"/>
              </a:rPr>
              <a:t>Predefined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set </a:t>
            </a:r>
            <a:r>
              <a:rPr lang="en-US" sz="2800" b="1" dirty="0">
                <a:effectLst>
                  <a:outerShdw blurRad="38100" dist="38100" dir="2700000" algn="tl">
                    <a:srgbClr val="000000">
                      <a:alpha val="43137"/>
                    </a:srgbClr>
                  </a:outerShdw>
                </a:effectLst>
                <a:cs typeface="Consolas" pitchFamily="49" charset="0"/>
              </a:rPr>
              <a:t>of values</a:t>
            </a:r>
            <a:endParaRPr lang="bg-BG" sz="2800" b="1" dirty="0">
              <a:effectLst>
                <a:outerShdw blurRad="38100" dist="38100" dir="2700000" algn="tl">
                  <a:srgbClr val="000000">
                    <a:alpha val="43137"/>
                  </a:srgbClr>
                </a:outerShdw>
              </a:effectLst>
              <a:cs typeface="Consolas" pitchFamily="49" charset="0"/>
            </a:endParaRPr>
          </a:p>
        </p:txBody>
      </p:sp>
    </p:spTree>
    <p:extLst>
      <p:ext uri="{BB962C8B-B14F-4D97-AF65-F5344CB8AC3E}">
        <p14:creationId xmlns:p14="http://schemas.microsoft.com/office/powerpoint/2010/main" val="2035776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8</a:t>
            </a:fld>
            <a:endParaRPr lang="en-US" dirty="0"/>
          </a:p>
        </p:txBody>
      </p:sp>
      <p:sp>
        <p:nvSpPr>
          <p:cNvPr id="428035" name="Rectangle 3"/>
          <p:cNvSpPr>
            <a:spLocks noGrp="1" noChangeArrowheads="1"/>
          </p:cNvSpPr>
          <p:nvPr>
            <p:ph idx="1"/>
          </p:nvPr>
        </p:nvSpPr>
        <p:spPr>
          <a:xfrm>
            <a:off x="192001" y="2785361"/>
            <a:ext cx="11804822" cy="1287279"/>
          </a:xfrm>
        </p:spPr>
        <p:txBody>
          <a:bodyPr anchor="ctr">
            <a:normAutofit/>
          </a:bodyPr>
          <a:lstStyle/>
          <a:p>
            <a:pPr marL="0" indent="0" algn="ctr">
              <a:lnSpc>
                <a:spcPct val="110000"/>
              </a:lnSpc>
              <a:buNone/>
            </a:pPr>
            <a:r>
              <a:rPr lang="en-US" sz="3300" dirty="0"/>
              <a:t>Initialization and assignment</a:t>
            </a:r>
            <a:endParaRPr lang="en-US" dirty="0"/>
          </a:p>
        </p:txBody>
      </p:sp>
      <p:sp>
        <p:nvSpPr>
          <p:cNvPr id="428034" name="Rectangle 2"/>
          <p:cNvSpPr>
            <a:spLocks noGrp="1" noChangeArrowheads="1"/>
          </p:cNvSpPr>
          <p:nvPr>
            <p:ph type="title"/>
          </p:nvPr>
        </p:nvSpPr>
        <p:spPr/>
        <p:txBody>
          <a:bodyPr/>
          <a:lstStyle/>
          <a:p>
            <a:r>
              <a:rPr lang="en-US" dirty="0"/>
              <a:t>Using Enumerations</a:t>
            </a:r>
            <a:endParaRPr lang="bg-BG" dirty="0"/>
          </a:p>
        </p:txBody>
      </p:sp>
    </p:spTree>
    <p:extLst>
      <p:ext uri="{BB962C8B-B14F-4D97-AF65-F5344CB8AC3E}">
        <p14:creationId xmlns:p14="http://schemas.microsoft.com/office/powerpoint/2010/main" val="3296628946"/>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C014DD1E-5D91-48A3-AD6D-45FBA980D106}" type="slidenum">
              <a:rPr lang="en-US" smtClean="0"/>
              <a:pPr/>
              <a:t>9</a:t>
            </a:fld>
            <a:endParaRPr lang="en-US" dirty="0"/>
          </a:p>
        </p:txBody>
      </p:sp>
      <p:sp>
        <p:nvSpPr>
          <p:cNvPr id="4" name="Title 3"/>
          <p:cNvSpPr>
            <a:spLocks noGrp="1"/>
          </p:cNvSpPr>
          <p:nvPr>
            <p:ph type="title"/>
          </p:nvPr>
        </p:nvSpPr>
        <p:spPr/>
        <p:txBody>
          <a:bodyPr/>
          <a:lstStyle/>
          <a:p>
            <a:r>
              <a:rPr lang="en-US" dirty="0"/>
              <a:t>Example</a:t>
            </a:r>
          </a:p>
        </p:txBody>
      </p:sp>
      <p:grpSp>
        <p:nvGrpSpPr>
          <p:cNvPr id="22" name="Group 21"/>
          <p:cNvGrpSpPr/>
          <p:nvPr/>
        </p:nvGrpSpPr>
        <p:grpSpPr>
          <a:xfrm>
            <a:off x="188815" y="2743200"/>
            <a:ext cx="11804695" cy="2286000"/>
            <a:chOff x="190415" y="3085450"/>
            <a:chExt cx="11804695" cy="1979757"/>
          </a:xfrm>
          <a:noFill/>
        </p:grpSpPr>
        <p:sp>
          <p:nvSpPr>
            <p:cNvPr id="23" name="Rectangle 22"/>
            <p:cNvSpPr/>
            <p:nvPr/>
          </p:nvSpPr>
          <p:spPr>
            <a:xfrm>
              <a:off x="190415" y="3085450"/>
              <a:ext cx="11804695" cy="1979757"/>
            </a:xfrm>
            <a:prstGeom prst="rect">
              <a:avLst/>
            </a:prstGeom>
            <a:grpFill/>
            <a:ln>
              <a:noFill/>
            </a:ln>
            <a:effectLst>
              <a:innerShdw blurRad="5080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003104" y="3239199"/>
              <a:ext cx="10349108" cy="605574"/>
            </a:xfrm>
            <a:prstGeom prst="rect">
              <a:avLst/>
            </a:prstGeom>
            <a:grpFill/>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grpSp>
      <p:sp>
        <p:nvSpPr>
          <p:cNvPr id="28" name="Rectangle 27"/>
          <p:cNvSpPr/>
          <p:nvPr/>
        </p:nvSpPr>
        <p:spPr>
          <a:xfrm>
            <a:off x="1029179" y="3073132"/>
            <a:ext cx="10349108" cy="699249"/>
          </a:xfrm>
          <a:prstGeom prst="rect">
            <a:avLst/>
          </a:prstGeom>
        </p:spPr>
        <p:txBody>
          <a:bodyPr wrap="square">
            <a:spAutoFit/>
          </a:bodyPr>
          <a:lstStyle/>
          <a:p>
            <a:pPr lvl="0" eaLnBrk="0" fontAlgn="base" hangingPunct="0">
              <a:spcBef>
                <a:spcPct val="0"/>
              </a:spcBef>
              <a:spcAft>
                <a:spcPct val="0"/>
              </a:spcAft>
            </a:pPr>
            <a:endParaRPr lang="en-US" altLang="en-US" sz="3600" dirty="0">
              <a:solidFill>
                <a:schemeClr val="tx1"/>
              </a:solidFill>
              <a:latin typeface="Arial" panose="020B0604020202020204" pitchFamily="34" charset="0"/>
            </a:endParaRPr>
          </a:p>
        </p:txBody>
      </p:sp>
      <p:sp>
        <p:nvSpPr>
          <p:cNvPr id="13" name="Rectangle 12"/>
          <p:cNvSpPr/>
          <p:nvPr/>
        </p:nvSpPr>
        <p:spPr>
          <a:xfrm>
            <a:off x="531812" y="1036146"/>
            <a:ext cx="11125200" cy="1783254"/>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sz="2800" b="1" dirty="0">
                <a:solidFill>
                  <a:srgbClr val="000080"/>
                </a:solidFill>
                <a:latin typeface="Courier New" panose="02070309020205020404" pitchFamily="49" charset="0"/>
                <a:cs typeface="Courier New" panose="02070309020205020404" pitchFamily="49" charset="0"/>
              </a:rPr>
              <a:t>public </a:t>
            </a:r>
            <a:r>
              <a:rPr lang="en-US" altLang="en-US" sz="2800" b="1" dirty="0" err="1">
                <a:solidFill>
                  <a:srgbClr val="000080"/>
                </a:solidFill>
                <a:latin typeface="Courier New" panose="02070309020205020404" pitchFamily="49" charset="0"/>
                <a:cs typeface="Courier New" panose="02070309020205020404" pitchFamily="49" charset="0"/>
              </a:rPr>
              <a:t>enum</a:t>
            </a:r>
            <a:r>
              <a:rPr lang="en-US" altLang="en-US" sz="2800" b="1" dirty="0">
                <a:solidFill>
                  <a:srgbClr val="000080"/>
                </a:solidFill>
                <a:latin typeface="Courier New" panose="02070309020205020404" pitchFamily="49" charset="0"/>
                <a:cs typeface="Courier New" panose="02070309020205020404" pitchFamily="49" charset="0"/>
              </a:rPr>
              <a:t> </a:t>
            </a:r>
            <a:r>
              <a:rPr lang="en-US" altLang="en-US" sz="2800" b="1" dirty="0" err="1">
                <a:solidFill>
                  <a:srgbClr val="660E7A"/>
                </a:solidFill>
                <a:latin typeface="Courier New" panose="02070309020205020404" pitchFamily="49" charset="0"/>
                <a:cs typeface="Courier New" panose="02070309020205020404" pitchFamily="49" charset="0"/>
              </a:rPr>
              <a:t>DayOfWeek</a:t>
            </a:r>
            <a:r>
              <a:rPr lang="en-US" altLang="en-US" sz="2800" b="1" dirty="0">
                <a:solidFill>
                  <a:srgbClr val="660E7A"/>
                </a:solidFill>
                <a:latin typeface="Courier New" panose="02070309020205020404" pitchFamily="49" charset="0"/>
                <a:cs typeface="Courier New" panose="02070309020205020404" pitchFamily="49" charset="0"/>
              </a:rPr>
              <a:t> </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i="1" dirty="0">
                <a:solidFill>
                  <a:srgbClr val="660E7A"/>
                </a:solidFill>
                <a:latin typeface="Courier New" panose="02070309020205020404" pitchFamily="49" charset="0"/>
                <a:cs typeface="Courier New" panose="02070309020205020404" pitchFamily="49" charset="0"/>
              </a:rPr>
              <a:t>MON</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i="1" dirty="0">
                <a:solidFill>
                  <a:srgbClr val="660E7A"/>
                </a:solidFill>
                <a:latin typeface="Courier New" panose="02070309020205020404" pitchFamily="49" charset="0"/>
                <a:cs typeface="Courier New" panose="02070309020205020404" pitchFamily="49" charset="0"/>
              </a:rPr>
              <a:t>TUE</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i="1" dirty="0">
                <a:solidFill>
                  <a:srgbClr val="660E7A"/>
                </a:solidFill>
                <a:latin typeface="Courier New" panose="02070309020205020404" pitchFamily="49" charset="0"/>
                <a:cs typeface="Courier New" panose="02070309020205020404" pitchFamily="49" charset="0"/>
              </a:rPr>
              <a:t>WED</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i="1" dirty="0">
                <a:solidFill>
                  <a:srgbClr val="660E7A"/>
                </a:solidFill>
                <a:latin typeface="Courier New" panose="02070309020205020404" pitchFamily="49" charset="0"/>
                <a:cs typeface="Courier New" panose="02070309020205020404" pitchFamily="49" charset="0"/>
              </a:rPr>
              <a:t>THU</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i="1" dirty="0">
                <a:solidFill>
                  <a:srgbClr val="660E7A"/>
                </a:solidFill>
                <a:latin typeface="Courier New" panose="02070309020205020404" pitchFamily="49" charset="0"/>
                <a:cs typeface="Courier New" panose="02070309020205020404" pitchFamily="49" charset="0"/>
              </a:rPr>
              <a:t>FRI</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i="1" dirty="0">
                <a:solidFill>
                  <a:srgbClr val="660E7A"/>
                </a:solidFill>
                <a:latin typeface="Courier New" panose="02070309020205020404" pitchFamily="49" charset="0"/>
                <a:cs typeface="Courier New" panose="02070309020205020404" pitchFamily="49" charset="0"/>
              </a:rPr>
              <a:t>SAT</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i="1" dirty="0">
                <a:solidFill>
                  <a:srgbClr val="660E7A"/>
                </a:solidFill>
                <a:latin typeface="Courier New" panose="02070309020205020404" pitchFamily="49" charset="0"/>
                <a:cs typeface="Courier New" panose="02070309020205020404" pitchFamily="49" charset="0"/>
              </a:rPr>
              <a:t>SUN</a:t>
            </a:r>
            <a:br>
              <a:rPr lang="en-US" altLang="en-US" sz="2800" b="1" i="1" dirty="0">
                <a:solidFill>
                  <a:srgbClr val="660E7A"/>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a:t>
            </a:r>
            <a:endParaRPr lang="en-US" altLang="en-US" sz="5400" dirty="0">
              <a:latin typeface="Arial" panose="020B0604020202020204" pitchFamily="34" charset="0"/>
            </a:endParaRPr>
          </a:p>
        </p:txBody>
      </p:sp>
      <p:sp>
        <p:nvSpPr>
          <p:cNvPr id="15" name="Rectangle 14"/>
          <p:cNvSpPr/>
          <p:nvPr/>
        </p:nvSpPr>
        <p:spPr>
          <a:xfrm>
            <a:off x="531812" y="3072522"/>
            <a:ext cx="11125200" cy="3252078"/>
          </a:xfrm>
          <a:prstGeom prst="rect">
            <a:avLst/>
          </a:prstGeom>
          <a:solidFill>
            <a:schemeClr val="tx1"/>
          </a:solidFill>
          <a:ln>
            <a:noFill/>
          </a:ln>
          <a:effectLst>
            <a:innerShdw blurRad="1270000">
              <a:schemeClr val="bg1"/>
            </a:inn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lIns="360000" tIns="360000" rIns="360000" bIns="360000" rtlCol="0" anchor="ctr"/>
          <a:lstStyle/>
          <a:p>
            <a:pPr lvl="0" defTabSz="914400" eaLnBrk="0" fontAlgn="base" hangingPunct="0">
              <a:spcBef>
                <a:spcPct val="0"/>
              </a:spcBef>
              <a:spcAft>
                <a:spcPct val="0"/>
              </a:spcAft>
            </a:pPr>
            <a:r>
              <a:rPr lang="en-US" altLang="en-US" sz="2800" b="1" dirty="0">
                <a:solidFill>
                  <a:srgbClr val="000080"/>
                </a:solidFill>
                <a:latin typeface="Courier New" panose="02070309020205020404" pitchFamily="49" charset="0"/>
                <a:cs typeface="Courier New" panose="02070309020205020404" pitchFamily="49" charset="0"/>
              </a:rPr>
              <a:t>public class </a:t>
            </a:r>
            <a:r>
              <a:rPr lang="en-US" altLang="en-US" sz="2800" dirty="0">
                <a:solidFill>
                  <a:srgbClr val="2C8C8C"/>
                </a:solidFill>
                <a:latin typeface="Courier New" panose="02070309020205020404" pitchFamily="49" charset="0"/>
                <a:cs typeface="Courier New" panose="02070309020205020404" pitchFamily="49" charset="0"/>
              </a:rPr>
              <a:t>Main </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a:solidFill>
                  <a:srgbClr val="000080"/>
                </a:solidFill>
                <a:latin typeface="Courier New" panose="02070309020205020404" pitchFamily="49" charset="0"/>
                <a:cs typeface="Courier New" panose="02070309020205020404" pitchFamily="49" charset="0"/>
              </a:rPr>
              <a:t>public static void </a:t>
            </a:r>
            <a:r>
              <a:rPr lang="en-US" altLang="en-US" sz="2800" dirty="0">
                <a:solidFill>
                  <a:srgbClr val="000000"/>
                </a:solidFill>
                <a:latin typeface="Courier New" panose="02070309020205020404" pitchFamily="49" charset="0"/>
                <a:cs typeface="Courier New" panose="02070309020205020404" pitchFamily="49" charset="0"/>
              </a:rPr>
              <a:t>main(</a:t>
            </a:r>
            <a:r>
              <a:rPr lang="en-US" altLang="en-US" sz="2800" dirty="0">
                <a:solidFill>
                  <a:srgbClr val="2C8C8C"/>
                </a:solidFill>
                <a:latin typeface="Courier New" panose="02070309020205020404" pitchFamily="49" charset="0"/>
                <a:cs typeface="Courier New" panose="02070309020205020404" pitchFamily="49" charset="0"/>
              </a:rPr>
              <a:t>String</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err="1">
                <a:solidFill>
                  <a:srgbClr val="000000"/>
                </a:solidFill>
                <a:latin typeface="Courier New" panose="02070309020205020404" pitchFamily="49" charset="0"/>
                <a:cs typeface="Courier New" panose="02070309020205020404" pitchFamily="49" charset="0"/>
              </a:rPr>
              <a:t>args</a:t>
            </a:r>
            <a:r>
              <a:rPr lang="en-US" altLang="en-US" sz="2800" dirty="0">
                <a:solidFill>
                  <a:srgbClr val="000000"/>
                </a:solidFill>
                <a:latin typeface="Courier New" panose="02070309020205020404" pitchFamily="49" charset="0"/>
                <a:cs typeface="Courier New" panose="02070309020205020404" pitchFamily="49" charset="0"/>
              </a:rPr>
              <a:t>) {</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b="1" dirty="0" err="1">
                <a:solidFill>
                  <a:srgbClr val="660E7A"/>
                </a:solidFill>
                <a:latin typeface="Courier New" panose="02070309020205020404" pitchFamily="49" charset="0"/>
                <a:cs typeface="Courier New" panose="02070309020205020404" pitchFamily="49" charset="0"/>
              </a:rPr>
              <a:t>DayOfWeek</a:t>
            </a:r>
            <a:r>
              <a:rPr lang="en-US" altLang="en-US" sz="2800" b="1" dirty="0">
                <a:solidFill>
                  <a:srgbClr val="660E7A"/>
                </a:solidFill>
                <a:latin typeface="Courier New" panose="02070309020205020404" pitchFamily="49" charset="0"/>
                <a:cs typeface="Courier New" panose="02070309020205020404" pitchFamily="49" charset="0"/>
              </a:rPr>
              <a:t> </a:t>
            </a:r>
            <a:r>
              <a:rPr lang="en-US" altLang="en-US" sz="2800" dirty="0" err="1">
                <a:solidFill>
                  <a:srgbClr val="000000"/>
                </a:solidFill>
                <a:latin typeface="Courier New" panose="02070309020205020404" pitchFamily="49" charset="0"/>
                <a:cs typeface="Courier New" panose="02070309020205020404" pitchFamily="49" charset="0"/>
              </a:rPr>
              <a:t>dayOfWeek</a:t>
            </a:r>
            <a:r>
              <a:rPr lang="en-US" altLang="en-US" sz="2800" dirty="0">
                <a:solidFill>
                  <a:srgbClr val="000000"/>
                </a:solidFill>
                <a:latin typeface="Courier New" panose="02070309020205020404" pitchFamily="49" charset="0"/>
                <a:cs typeface="Courier New" panose="02070309020205020404" pitchFamily="49" charset="0"/>
              </a:rPr>
              <a:t> = </a:t>
            </a:r>
            <a:r>
              <a:rPr lang="en-US" altLang="en-US" sz="2800" b="1" dirty="0" err="1">
                <a:solidFill>
                  <a:srgbClr val="660E7A"/>
                </a:solidFill>
                <a:latin typeface="Courier New" panose="02070309020205020404" pitchFamily="49" charset="0"/>
                <a:cs typeface="Courier New" panose="02070309020205020404" pitchFamily="49" charset="0"/>
              </a:rPr>
              <a:t>DayOfWeek</a:t>
            </a:r>
            <a:r>
              <a:rPr lang="en-US" altLang="en-US" sz="2800" dirty="0" err="1">
                <a:solidFill>
                  <a:srgbClr val="000000"/>
                </a:solidFill>
                <a:latin typeface="Courier New" panose="02070309020205020404" pitchFamily="49" charset="0"/>
                <a:cs typeface="Courier New" panose="02070309020205020404" pitchFamily="49" charset="0"/>
              </a:rPr>
              <a:t>.</a:t>
            </a:r>
            <a:r>
              <a:rPr lang="en-US" altLang="en-US" sz="2800" b="1" i="1" dirty="0" err="1">
                <a:solidFill>
                  <a:srgbClr val="660E7A"/>
                </a:solidFill>
                <a:latin typeface="Courier New" panose="02070309020205020404" pitchFamily="49" charset="0"/>
                <a:cs typeface="Courier New" panose="02070309020205020404" pitchFamily="49" charset="0"/>
              </a:rPr>
              <a:t>WED</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err="1">
                <a:solidFill>
                  <a:srgbClr val="2C8C8C"/>
                </a:solidFill>
                <a:latin typeface="Courier New" panose="02070309020205020404" pitchFamily="49" charset="0"/>
                <a:cs typeface="Courier New" panose="02070309020205020404" pitchFamily="49" charset="0"/>
              </a:rPr>
              <a:t>System</a:t>
            </a:r>
            <a:r>
              <a:rPr lang="en-US" altLang="en-US" sz="2800" dirty="0" err="1">
                <a:solidFill>
                  <a:srgbClr val="000000"/>
                </a:solidFill>
                <a:latin typeface="Courier New" panose="02070309020205020404" pitchFamily="49" charset="0"/>
                <a:cs typeface="Courier New" panose="02070309020205020404" pitchFamily="49" charset="0"/>
              </a:rPr>
              <a:t>.</a:t>
            </a:r>
            <a:r>
              <a:rPr lang="en-US" altLang="en-US" sz="2800" b="1" i="1" dirty="0" err="1">
                <a:solidFill>
                  <a:srgbClr val="660E7A"/>
                </a:solidFill>
                <a:latin typeface="Courier New" panose="02070309020205020404" pitchFamily="49" charset="0"/>
                <a:cs typeface="Courier New" panose="02070309020205020404" pitchFamily="49" charset="0"/>
              </a:rPr>
              <a:t>out</a:t>
            </a:r>
            <a:r>
              <a:rPr lang="en-US" altLang="en-US" sz="2800" dirty="0" err="1">
                <a:solidFill>
                  <a:srgbClr val="000000"/>
                </a:solidFill>
                <a:latin typeface="Courier New" panose="02070309020205020404" pitchFamily="49" charset="0"/>
                <a:cs typeface="Courier New" panose="02070309020205020404" pitchFamily="49" charset="0"/>
              </a:rPr>
              <a:t>.println</a:t>
            </a:r>
            <a:r>
              <a:rPr lang="en-US" altLang="en-US" sz="2800" dirty="0">
                <a:solidFill>
                  <a:srgbClr val="000000"/>
                </a:solidFill>
                <a:latin typeface="Courier New" panose="02070309020205020404" pitchFamily="49" charset="0"/>
                <a:cs typeface="Courier New" panose="02070309020205020404" pitchFamily="49" charset="0"/>
              </a:rPr>
              <a:t>(</a:t>
            </a:r>
            <a:r>
              <a:rPr lang="en-US" altLang="en-US" sz="2800" dirty="0" err="1">
                <a:solidFill>
                  <a:srgbClr val="000000"/>
                </a:solidFill>
                <a:latin typeface="Courier New" panose="02070309020205020404" pitchFamily="49" charset="0"/>
                <a:cs typeface="Courier New" panose="02070309020205020404" pitchFamily="49" charset="0"/>
              </a:rPr>
              <a:t>dayOfWeek</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i="1" dirty="0">
                <a:solidFill>
                  <a:srgbClr val="008200"/>
                </a:solidFill>
                <a:latin typeface="Courier New" panose="02070309020205020404" pitchFamily="49" charset="0"/>
                <a:cs typeface="Courier New" panose="02070309020205020404" pitchFamily="49" charset="0"/>
              </a:rPr>
              <a:t>// WED</a:t>
            </a:r>
            <a:br>
              <a:rPr lang="en-US" altLang="en-US" sz="2800" i="1" dirty="0">
                <a:solidFill>
                  <a:srgbClr val="008200"/>
                </a:solidFill>
                <a:latin typeface="Courier New" panose="02070309020205020404" pitchFamily="49" charset="0"/>
                <a:cs typeface="Courier New" panose="02070309020205020404" pitchFamily="49" charset="0"/>
              </a:rPr>
            </a:br>
            <a:r>
              <a:rPr lang="en-US" altLang="en-US" sz="2800" i="1" dirty="0">
                <a:solidFill>
                  <a:srgbClr val="008200"/>
                </a:solidFill>
                <a:latin typeface="Courier New" panose="02070309020205020404" pitchFamily="49" charset="0"/>
                <a:cs typeface="Courier New" panose="02070309020205020404" pitchFamily="49" charset="0"/>
              </a:rPr>
              <a:t>    </a:t>
            </a:r>
            <a:r>
              <a:rPr lang="en-US" altLang="en-US" sz="2800" dirty="0">
                <a:solidFill>
                  <a:srgbClr val="000000"/>
                </a:solidFill>
                <a:latin typeface="Courier New" panose="02070309020205020404" pitchFamily="49" charset="0"/>
                <a:cs typeface="Courier New" panose="02070309020205020404" pitchFamily="49" charset="0"/>
              </a:rPr>
              <a:t>}</a:t>
            </a:r>
            <a:br>
              <a:rPr lang="en-US" altLang="en-US" sz="2800" dirty="0">
                <a:solidFill>
                  <a:srgbClr val="000000"/>
                </a:solidFill>
                <a:latin typeface="Courier New" panose="02070309020205020404" pitchFamily="49" charset="0"/>
                <a:cs typeface="Courier New" panose="02070309020205020404" pitchFamily="49" charset="0"/>
              </a:rPr>
            </a:br>
            <a:r>
              <a:rPr lang="en-US" altLang="en-US" sz="2800" dirty="0">
                <a:solidFill>
                  <a:srgbClr val="000000"/>
                </a:solidFill>
                <a:latin typeface="Courier New" panose="02070309020205020404" pitchFamily="49" charset="0"/>
                <a:cs typeface="Courier New" panose="02070309020205020404" pitchFamily="49" charset="0"/>
              </a:rPr>
              <a:t>}</a:t>
            </a:r>
            <a:endParaRPr lang="en-US" altLang="en-US" sz="5400" dirty="0">
              <a:solidFill>
                <a:schemeClr val="tx1"/>
              </a:solidFill>
              <a:latin typeface="Arial" panose="020B0604020202020204" pitchFamily="34" charset="0"/>
            </a:endParaRPr>
          </a:p>
        </p:txBody>
      </p:sp>
    </p:spTree>
    <p:extLst>
      <p:ext uri="{BB962C8B-B14F-4D97-AF65-F5344CB8AC3E}">
        <p14:creationId xmlns:p14="http://schemas.microsoft.com/office/powerpoint/2010/main" val="1144687769"/>
      </p:ext>
    </p:extLst>
  </p:cSld>
  <p:clrMapOvr>
    <a:masterClrMapping/>
  </p:clrMapOvr>
</p:sld>
</file>

<file path=ppt/theme/theme1.xml><?xml version="1.0" encoding="utf-8"?>
<a:theme xmlns:a="http://schemas.openxmlformats.org/drawingml/2006/main" name="SoftUni 16x9">
  <a:themeElements>
    <a:clrScheme name="SoftUni Color The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F6C781"/>
      </a:hlink>
      <a:folHlink>
        <a:srgbClr val="F2AC44"/>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Wisp</Template>
  <TotalTime>0</TotalTime>
  <Words>1471</Words>
  <Application>Microsoft Office PowerPoint</Application>
  <PresentationFormat>Custom</PresentationFormat>
  <Paragraphs>269</Paragraphs>
  <Slides>37</Slides>
  <Notes>36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Calibri</vt:lpstr>
      <vt:lpstr>Consolas</vt:lpstr>
      <vt:lpstr>Courier New</vt:lpstr>
      <vt:lpstr>Noto Sans Symbols</vt:lpstr>
      <vt:lpstr>Wingdings</vt:lpstr>
      <vt:lpstr>Wingdings 2</vt:lpstr>
      <vt:lpstr>SoftUni 16x9</vt:lpstr>
      <vt:lpstr>Enumerations and Annotations</vt:lpstr>
      <vt:lpstr>Table of Contents</vt:lpstr>
      <vt:lpstr>Questions</vt:lpstr>
      <vt:lpstr>PowerPoint Presentation</vt:lpstr>
      <vt:lpstr>Enumerations</vt:lpstr>
      <vt:lpstr>Defining Enumerations</vt:lpstr>
      <vt:lpstr>Example</vt:lpstr>
      <vt:lpstr>Using Enumerations</vt:lpstr>
      <vt:lpstr>Example</vt:lpstr>
      <vt:lpstr>Enumerations Basic Features</vt:lpstr>
      <vt:lpstr>Enumerations Basic Features (2)</vt:lpstr>
      <vt:lpstr>Enumerations Basic Features (3)</vt:lpstr>
      <vt:lpstr>Example</vt:lpstr>
      <vt:lpstr>Exercises in Class</vt:lpstr>
      <vt:lpstr>Enumerations Constructors and Methods</vt:lpstr>
      <vt:lpstr>Example</vt:lpstr>
      <vt:lpstr>Parsing Enumerations</vt:lpstr>
      <vt:lpstr>Example</vt:lpstr>
      <vt:lpstr>PowerPoint Presentation</vt:lpstr>
      <vt:lpstr>PowerPoint Presentation</vt:lpstr>
      <vt:lpstr>Exercises in Class</vt:lpstr>
      <vt:lpstr>PowerPoint Presentation</vt:lpstr>
      <vt:lpstr>Annotations</vt:lpstr>
      <vt:lpstr>Java Built-in Annotations</vt:lpstr>
      <vt:lpstr>Annotation Definition</vt:lpstr>
      <vt:lpstr>Example</vt:lpstr>
      <vt:lpstr>Meta Annotations</vt:lpstr>
      <vt:lpstr>Example</vt:lpstr>
      <vt:lpstr>Accessing Annotations</vt:lpstr>
      <vt:lpstr>Example</vt:lpstr>
      <vt:lpstr>Example (2)</vt:lpstr>
      <vt:lpstr>PowerPoint Presentation</vt:lpstr>
      <vt:lpstr>Exercises in Class</vt:lpstr>
      <vt:lpstr>Summary</vt:lpstr>
      <vt:lpstr>Java OOP Advanced – Enumerations and Annotations</vt:lpstr>
      <vt:lpstr>License</vt:lpstr>
      <vt:lpstr>Free Trainings @ Software University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Other Types in OOP</dc:title>
  <dc:subject>C# Basics Course</dc:subject>
  <dc:creator/>
  <cp:keywords>Other Types, Enumerations, Structures, Generics, Attributes, OOP, programming, course, SoftUni, Software University</cp:keywords>
  <dc:description>Software University Foundation - http://softuni.org</dc:description>
  <cp:lastModifiedBy/>
  <cp:revision>1</cp:revision>
  <dcterms:created xsi:type="dcterms:W3CDTF">2014-01-02T17:00:34Z</dcterms:created>
  <dcterms:modified xsi:type="dcterms:W3CDTF">2016-07-20T14:46:45Z</dcterms:modified>
  <cp:category>programming, OOP</cp:category>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